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784" r:id="rId3"/>
    <p:sldId id="819" r:id="rId4"/>
    <p:sldId id="822" r:id="rId5"/>
    <p:sldId id="825" r:id="rId6"/>
    <p:sldId id="826" r:id="rId7"/>
    <p:sldId id="823" r:id="rId8"/>
    <p:sldId id="827" r:id="rId9"/>
    <p:sldId id="820" r:id="rId10"/>
    <p:sldId id="829" r:id="rId11"/>
    <p:sldId id="830" r:id="rId12"/>
    <p:sldId id="831" r:id="rId13"/>
    <p:sldId id="832" r:id="rId14"/>
    <p:sldId id="834" r:id="rId15"/>
    <p:sldId id="837" r:id="rId16"/>
    <p:sldId id="835" r:id="rId17"/>
    <p:sldId id="841" r:id="rId18"/>
    <p:sldId id="836" r:id="rId19"/>
    <p:sldId id="838" r:id="rId20"/>
    <p:sldId id="840" r:id="rId21"/>
    <p:sldId id="839" r:id="rId22"/>
    <p:sldId id="842" r:id="rId23"/>
    <p:sldId id="8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p:scale>
          <a:sx n="66" d="100"/>
          <a:sy n="66" d="100"/>
        </p:scale>
        <p:origin x="2196" y="9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9/16/2024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9/16/2024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122274" y="5483963"/>
            <a:ext cx="11222666" cy="931568"/>
          </a:xfrm>
        </p:spPr>
        <p:txBody>
          <a:bodyPr>
            <a:normAutofit fontScale="90000"/>
          </a:bodyPr>
          <a:lstStyle/>
          <a:p>
            <a:r>
              <a:rPr lang="en-US" dirty="0">
                <a:latin typeface="Calibri" panose="020F0502020204030204" pitchFamily="34" charset="0"/>
                <a:ea typeface="Calibri" panose="020F0502020204030204" pitchFamily="34" charset="0"/>
                <a:cs typeface="Calibri" panose="020F0502020204030204" pitchFamily="34" charset="0"/>
              </a:rPr>
              <a:t>The functional elements of genomes</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9-16-24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Transposable elements</a:t>
            </a:r>
          </a:p>
        </p:txBody>
      </p:sp>
      <p:sp>
        <p:nvSpPr>
          <p:cNvPr id="9" name="TextBox 8">
            <a:extLst>
              <a:ext uri="{FF2B5EF4-FFF2-40B4-BE49-F238E27FC236}">
                <a16:creationId xmlns:a16="http://schemas.microsoft.com/office/drawing/2014/main" id="{2DEE7076-8F0B-F3B2-D017-AE8ECAE8BDEF}"/>
              </a:ext>
            </a:extLst>
          </p:cNvPr>
          <p:cNvSpPr txBox="1"/>
          <p:nvPr/>
        </p:nvSpPr>
        <p:spPr>
          <a:xfrm>
            <a:off x="116115" y="2966018"/>
            <a:ext cx="6043386" cy="1938992"/>
          </a:xfrm>
          <a:prstGeom prst="rect">
            <a:avLst/>
          </a:prstGeom>
          <a:noFill/>
        </p:spPr>
        <p:txBody>
          <a:bodyPr wrap="square">
            <a:spAutoFit/>
          </a:bodyPr>
          <a:lstStyle/>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Ac/Ds transposable elements</a:t>
            </a:r>
            <a:r>
              <a:rPr lang="en-US" sz="2400" dirty="0">
                <a:latin typeface="Calibri" panose="020F0502020204030204" pitchFamily="34" charset="0"/>
                <a:ea typeface="Calibri" panose="020F0502020204030204" pitchFamily="34" charset="0"/>
                <a:cs typeface="Calibri" panose="020F0502020204030204" pitchFamily="34" charset="0"/>
              </a:rPr>
              <a:t> move around the maize genome when the </a:t>
            </a:r>
            <a:r>
              <a:rPr lang="en-US" sz="2400" b="1" dirty="0">
                <a:latin typeface="Calibri" panose="020F0502020204030204" pitchFamily="34" charset="0"/>
                <a:ea typeface="Calibri" panose="020F0502020204030204" pitchFamily="34" charset="0"/>
                <a:cs typeface="Calibri" panose="020F0502020204030204" pitchFamily="34" charset="0"/>
              </a:rPr>
              <a:t>Activator (Ac)</a:t>
            </a:r>
            <a:r>
              <a:rPr lang="en-US" sz="2400" dirty="0">
                <a:latin typeface="Calibri" panose="020F0502020204030204" pitchFamily="34" charset="0"/>
                <a:ea typeface="Calibri" panose="020F0502020204030204" pitchFamily="34" charset="0"/>
                <a:cs typeface="Calibri" panose="020F0502020204030204" pitchFamily="34" charset="0"/>
              </a:rPr>
              <a:t> element makes a transposase that helps both Ac and </a:t>
            </a:r>
            <a:r>
              <a:rPr lang="en-US" sz="2400" b="1" dirty="0">
                <a:latin typeface="Calibri" panose="020F0502020204030204" pitchFamily="34" charset="0"/>
                <a:ea typeface="Calibri" panose="020F0502020204030204" pitchFamily="34" charset="0"/>
                <a:cs typeface="Calibri" panose="020F0502020204030204" pitchFamily="34" charset="0"/>
              </a:rPr>
              <a:t>Dissociation (Ds)</a:t>
            </a:r>
            <a:r>
              <a:rPr lang="en-US" sz="2400" dirty="0">
                <a:latin typeface="Calibri" panose="020F0502020204030204" pitchFamily="34" charset="0"/>
                <a:ea typeface="Calibri" panose="020F0502020204030204" pitchFamily="34" charset="0"/>
                <a:cs typeface="Calibri" panose="020F0502020204030204" pitchFamily="34" charset="0"/>
              </a:rPr>
              <a:t> elements move or transpose. </a:t>
            </a:r>
          </a:p>
        </p:txBody>
      </p:sp>
      <p:pic>
        <p:nvPicPr>
          <p:cNvPr id="10242" name="Picture 2" descr="Figure 1">
            <a:extLst>
              <a:ext uri="{FF2B5EF4-FFF2-40B4-BE49-F238E27FC236}">
                <a16:creationId xmlns:a16="http://schemas.microsoft.com/office/drawing/2014/main" id="{75C823C6-A389-DFBB-3B68-84D38E338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053" y="2479834"/>
            <a:ext cx="5715000" cy="4276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6FC38F-BE11-8A3C-B381-0994D040E74D}"/>
              </a:ext>
            </a:extLst>
          </p:cNvPr>
          <p:cNvSpPr txBox="1"/>
          <p:nvPr/>
        </p:nvSpPr>
        <p:spPr>
          <a:xfrm>
            <a:off x="116115" y="5017801"/>
            <a:ext cx="6096000" cy="1569660"/>
          </a:xfrm>
          <a:prstGeom prst="rect">
            <a:avLst/>
          </a:prstGeom>
          <a:noFill/>
        </p:spPr>
        <p:txBody>
          <a:bodyPr wrap="square">
            <a:spAutoFit/>
          </a:bodyPr>
          <a:lstStyle/>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Barbara McClintock </a:t>
            </a:r>
            <a:r>
              <a:rPr lang="en-US" sz="2400" dirty="0">
                <a:latin typeface="Calibri" panose="020F0502020204030204" pitchFamily="34" charset="0"/>
                <a:ea typeface="Calibri" panose="020F0502020204030204" pitchFamily="34" charset="0"/>
                <a:cs typeface="Calibri" panose="020F0502020204030204" pitchFamily="34" charset="0"/>
              </a:rPr>
              <a:t>won the Nobel Prize in Physiology or Medicine in 1983 for her discovery of mobile genetic elements, (e.g., transposable elements)</a:t>
            </a:r>
          </a:p>
        </p:txBody>
      </p:sp>
      <p:sp>
        <p:nvSpPr>
          <p:cNvPr id="4" name="Rectangle 1">
            <a:extLst>
              <a:ext uri="{FF2B5EF4-FFF2-40B4-BE49-F238E27FC236}">
                <a16:creationId xmlns:a16="http://schemas.microsoft.com/office/drawing/2014/main" id="{89C50EB9-F904-1B99-ECAA-767DDD9D8621}"/>
              </a:ext>
            </a:extLst>
          </p:cNvPr>
          <p:cNvSpPr>
            <a:spLocks noChangeArrowheads="1"/>
          </p:cNvSpPr>
          <p:nvPr/>
        </p:nvSpPr>
        <p:spPr bwMode="auto">
          <a:xfrm>
            <a:off x="116115" y="914235"/>
            <a:ext cx="6451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Transposable elements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or "jumping genes," are DNA sequences that can move from one location to another within a genome, affecting gene function and contributing to genetic diversity and evolution.</a:t>
            </a:r>
          </a:p>
        </p:txBody>
      </p:sp>
      <p:pic>
        <p:nvPicPr>
          <p:cNvPr id="11267" name="Picture 3" descr="Barbara McClintock | Nobel Prize-Winning Geneticist | Britannica">
            <a:extLst>
              <a:ext uri="{FF2B5EF4-FFF2-40B4-BE49-F238E27FC236}">
                <a16:creationId xmlns:a16="http://schemas.microsoft.com/office/drawing/2014/main" id="{1EA26CC3-1668-1CCC-BCAB-079A4DDA6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753" y="838724"/>
            <a:ext cx="1990678" cy="1603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0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Transposable elements</a:t>
            </a:r>
          </a:p>
        </p:txBody>
      </p:sp>
      <p:sp>
        <p:nvSpPr>
          <p:cNvPr id="4" name="Rectangle 1">
            <a:extLst>
              <a:ext uri="{FF2B5EF4-FFF2-40B4-BE49-F238E27FC236}">
                <a16:creationId xmlns:a16="http://schemas.microsoft.com/office/drawing/2014/main" id="{89C50EB9-F904-1B99-ECAA-767DDD9D8621}"/>
              </a:ext>
            </a:extLst>
          </p:cNvPr>
          <p:cNvSpPr>
            <a:spLocks noChangeArrowheads="1"/>
          </p:cNvSpPr>
          <p:nvPr/>
        </p:nvSpPr>
        <p:spPr bwMode="auto">
          <a:xfrm>
            <a:off x="116115" y="1283566"/>
            <a:ext cx="6451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Transposable elements</a:t>
            </a:r>
            <a:r>
              <a:rPr lang="en-US" altLang="en-US" sz="2400" dirty="0">
                <a:latin typeface="Calibri" panose="020F0502020204030204" pitchFamily="34" charset="0"/>
                <a:ea typeface="Calibri" panose="020F0502020204030204" pitchFamily="34" charset="0"/>
                <a:cs typeface="Calibri" panose="020F0502020204030204" pitchFamily="34" charset="0"/>
              </a:rPr>
              <a:t> underly many important  agronomic traits or interesting phenotypes, especially somatic mutations or sports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4" descr="Transposable elements and the plant pan-genomes - ScienceDirect">
            <a:extLst>
              <a:ext uri="{FF2B5EF4-FFF2-40B4-BE49-F238E27FC236}">
                <a16:creationId xmlns:a16="http://schemas.microsoft.com/office/drawing/2014/main" id="{DDF5DDC1-D52E-EC95-9E0E-D9EC6EA3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24" y="3170896"/>
            <a:ext cx="6043386" cy="358566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himera | wein.plus Lexicon">
            <a:extLst>
              <a:ext uri="{FF2B5EF4-FFF2-40B4-BE49-F238E27FC236}">
                <a16:creationId xmlns:a16="http://schemas.microsoft.com/office/drawing/2014/main" id="{1A4F3E17-4F6E-CB94-5829-206695614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4" r="28603"/>
          <a:stretch/>
        </p:blipFill>
        <p:spPr bwMode="auto">
          <a:xfrm>
            <a:off x="6830476" y="1078139"/>
            <a:ext cx="51816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61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Types of transposable elements</a:t>
            </a:r>
          </a:p>
        </p:txBody>
      </p:sp>
      <p:pic>
        <p:nvPicPr>
          <p:cNvPr id="15364" name="Picture 4" descr="Figure comparing differences between transposons and retrotransposons">
            <a:extLst>
              <a:ext uri="{FF2B5EF4-FFF2-40B4-BE49-F238E27FC236}">
                <a16:creationId xmlns:a16="http://schemas.microsoft.com/office/drawing/2014/main" id="{9662B4B8-3BEC-A318-B1CD-E8D99431A6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78" r="50890" b="6202"/>
          <a:stretch/>
        </p:blipFill>
        <p:spPr bwMode="auto">
          <a:xfrm>
            <a:off x="4748106" y="801444"/>
            <a:ext cx="3655665" cy="53131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3006CDE-AE12-A63F-9EFE-1F80AE3C0F2D}"/>
              </a:ext>
            </a:extLst>
          </p:cNvPr>
          <p:cNvSpPr txBox="1"/>
          <p:nvPr/>
        </p:nvSpPr>
        <p:spPr>
          <a:xfrm>
            <a:off x="29339" y="952357"/>
            <a:ext cx="4865604" cy="2053639"/>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DNA Transposons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Move via a "cut-and-paste" mechanism, where the transposon is excised from one location and inserted into another. This process is typically facilitated by a transposase enzyme that the transposon itself encodes.</a:t>
            </a:r>
          </a:p>
        </p:txBody>
      </p:sp>
      <p:sp>
        <p:nvSpPr>
          <p:cNvPr id="12" name="TextBox 11">
            <a:extLst>
              <a:ext uri="{FF2B5EF4-FFF2-40B4-BE49-F238E27FC236}">
                <a16:creationId xmlns:a16="http://schemas.microsoft.com/office/drawing/2014/main" id="{67101DB5-CC47-0DE2-D979-C91BA6C1A603}"/>
              </a:ext>
            </a:extLst>
          </p:cNvPr>
          <p:cNvSpPr txBox="1"/>
          <p:nvPr/>
        </p:nvSpPr>
        <p:spPr>
          <a:xfrm>
            <a:off x="2859625" y="6294894"/>
            <a:ext cx="6117770" cy="461665"/>
          </a:xfrm>
          <a:prstGeom prst="rect">
            <a:avLst/>
          </a:prstGeom>
          <a:noFill/>
        </p:spPr>
        <p:txBody>
          <a:bodyPr wrap="square">
            <a:spAutoFit/>
          </a:bodyPr>
          <a:lstStyle/>
          <a:p>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Which is more abundant in plant genomes? </a:t>
            </a:r>
            <a:endParaRPr lang="en-US" sz="2400" b="1" dirty="0"/>
          </a:p>
        </p:txBody>
      </p:sp>
      <p:sp>
        <p:nvSpPr>
          <p:cNvPr id="14" name="TextBox 13">
            <a:extLst>
              <a:ext uri="{FF2B5EF4-FFF2-40B4-BE49-F238E27FC236}">
                <a16:creationId xmlns:a16="http://schemas.microsoft.com/office/drawing/2014/main" id="{18052E70-E442-5142-9AE5-0B1EA87B7696}"/>
              </a:ext>
            </a:extLst>
          </p:cNvPr>
          <p:cNvSpPr txBox="1"/>
          <p:nvPr/>
        </p:nvSpPr>
        <p:spPr>
          <a:xfrm>
            <a:off x="29339" y="3190088"/>
            <a:ext cx="4557175" cy="3041602"/>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Retrotransposons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Move via a "copy-and-paste" mechanism, where the transposon is first transcribed into RNA, which is then reverse-transcribed into DNA. The new DNA copy is inserted into a new location, leaving the original copy behind. This process is facilitated by reverse transcriptase and integrase enzymes, often encoded by the retrotransposon.</a:t>
            </a:r>
          </a:p>
        </p:txBody>
      </p:sp>
      <p:pic>
        <p:nvPicPr>
          <p:cNvPr id="15" name="Picture 4" descr="Figure comparing differences between transposons and retrotransposons">
            <a:extLst>
              <a:ext uri="{FF2B5EF4-FFF2-40B4-BE49-F238E27FC236}">
                <a16:creationId xmlns:a16="http://schemas.microsoft.com/office/drawing/2014/main" id="{2D7D8EC9-62CB-E6DB-3111-5AD22FE8A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504" t="4578" b="6202"/>
          <a:stretch/>
        </p:blipFill>
        <p:spPr bwMode="auto">
          <a:xfrm>
            <a:off x="8403771" y="801444"/>
            <a:ext cx="3758890" cy="531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3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90% of the Maize genome is transposable elements</a:t>
            </a:r>
          </a:p>
        </p:txBody>
      </p:sp>
      <p:sp>
        <p:nvSpPr>
          <p:cNvPr id="4" name="Rectangle 1">
            <a:extLst>
              <a:ext uri="{FF2B5EF4-FFF2-40B4-BE49-F238E27FC236}">
                <a16:creationId xmlns:a16="http://schemas.microsoft.com/office/drawing/2014/main" id="{89C50EB9-F904-1B99-ECAA-767DDD9D8621}"/>
              </a:ext>
            </a:extLst>
          </p:cNvPr>
          <p:cNvSpPr>
            <a:spLocks noChangeArrowheads="1"/>
          </p:cNvSpPr>
          <p:nvPr/>
        </p:nvSpPr>
        <p:spPr bwMode="auto">
          <a:xfrm>
            <a:off x="1734614" y="5846984"/>
            <a:ext cx="41872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Calibri" panose="020F0502020204030204" pitchFamily="34" charset="0"/>
                <a:ea typeface="Calibri" panose="020F0502020204030204" pitchFamily="34" charset="0"/>
                <a:cs typeface="Calibri" panose="020F0502020204030204" pitchFamily="34" charset="0"/>
              </a:rPr>
              <a:t>Copy number of different transposable element families</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ED84675A-E05B-F6AC-F05A-93061B8D8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0" t="3069"/>
          <a:stretch/>
        </p:blipFill>
        <p:spPr bwMode="auto">
          <a:xfrm>
            <a:off x="1734614" y="920433"/>
            <a:ext cx="8745164" cy="48754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02C9DDEC-16C7-FB48-4879-C98F71A43AB9}"/>
              </a:ext>
            </a:extLst>
          </p:cNvPr>
          <p:cNvSpPr>
            <a:spLocks noChangeArrowheads="1"/>
          </p:cNvSpPr>
          <p:nvPr/>
        </p:nvSpPr>
        <p:spPr bwMode="auto">
          <a:xfrm>
            <a:off x="6270171" y="5846983"/>
            <a:ext cx="41872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Calibri" panose="020F0502020204030204" pitchFamily="34" charset="0"/>
                <a:ea typeface="Calibri" panose="020F0502020204030204" pitchFamily="34" charset="0"/>
                <a:cs typeface="Calibri" panose="020F0502020204030204" pitchFamily="34" charset="0"/>
              </a:rPr>
              <a:t>Total size of TEs within the maize genome</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F11750F-E5E7-142C-6CF5-DB4CB8916FD5}"/>
              </a:ext>
            </a:extLst>
          </p:cNvPr>
          <p:cNvSpPr txBox="1"/>
          <p:nvPr/>
        </p:nvSpPr>
        <p:spPr>
          <a:xfrm>
            <a:off x="10479778" y="4759040"/>
            <a:ext cx="1233251" cy="830997"/>
          </a:xfrm>
          <a:prstGeom prst="rect">
            <a:avLst/>
          </a:prstGeom>
          <a:noFill/>
        </p:spPr>
        <p:txBody>
          <a:bodyPr wrap="square">
            <a:spAutoFit/>
          </a:bodyPr>
          <a:lstStyle/>
          <a:p>
            <a:pPr algn="ctr"/>
            <a:r>
              <a:rPr lang="en-US" altLang="en-US" sz="1600" dirty="0" err="1">
                <a:latin typeface="Calibri" panose="020F0502020204030204" pitchFamily="34" charset="0"/>
                <a:ea typeface="Calibri" panose="020F0502020204030204" pitchFamily="34" charset="0"/>
                <a:cs typeface="Calibri" panose="020F0502020204030204" pitchFamily="34" charset="0"/>
              </a:rPr>
              <a:t>Skitzer</a:t>
            </a:r>
            <a:r>
              <a:rPr lang="en-US" altLang="en-US" sz="1600" dirty="0">
                <a:latin typeface="Calibri" panose="020F0502020204030204" pitchFamily="34" charset="0"/>
                <a:ea typeface="Calibri" panose="020F0502020204030204" pitchFamily="34" charset="0"/>
                <a:cs typeface="Calibri" panose="020F0502020204030204" pitchFamily="34" charset="0"/>
              </a:rPr>
              <a:t> et al. 2021 </a:t>
            </a:r>
            <a:r>
              <a:rPr lang="en-US" altLang="en-US" sz="1600" dirty="0" err="1">
                <a:latin typeface="Calibri" panose="020F0502020204030204" pitchFamily="34" charset="0"/>
                <a:ea typeface="Calibri" panose="020F0502020204030204" pitchFamily="34" charset="0"/>
                <a:cs typeface="Calibri" panose="020F0502020204030204" pitchFamily="34" charset="0"/>
              </a:rPr>
              <a:t>PLoS</a:t>
            </a:r>
            <a:r>
              <a:rPr lang="en-US" altLang="en-US" sz="1600" dirty="0">
                <a:latin typeface="Calibri" panose="020F0502020204030204" pitchFamily="34" charset="0"/>
                <a:ea typeface="Calibri" panose="020F0502020204030204" pitchFamily="34" charset="0"/>
                <a:cs typeface="Calibri" panose="020F0502020204030204" pitchFamily="34" charset="0"/>
              </a:rPr>
              <a:t> Genetics</a:t>
            </a:r>
            <a:endParaRPr lang="en-US" sz="1600" dirty="0"/>
          </a:p>
        </p:txBody>
      </p:sp>
    </p:spTree>
    <p:extLst>
      <p:ext uri="{BB962C8B-B14F-4D97-AF65-F5344CB8AC3E}">
        <p14:creationId xmlns:p14="http://schemas.microsoft.com/office/powerpoint/2010/main" val="105680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Transposable elements are the major driver of genome size evolution</a:t>
            </a:r>
          </a:p>
        </p:txBody>
      </p:sp>
      <p:pic>
        <p:nvPicPr>
          <p:cNvPr id="2" name="Picture 2" descr="Figure 3">
            <a:extLst>
              <a:ext uri="{FF2B5EF4-FFF2-40B4-BE49-F238E27FC236}">
                <a16:creationId xmlns:a16="http://schemas.microsoft.com/office/drawing/2014/main" id="{F1E1AD73-9850-08D1-7B3C-914C6EA6A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7913"/>
            <a:ext cx="12192000" cy="4702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25E363C3-495E-8F9A-E2E0-EAA762C7B67F}"/>
              </a:ext>
            </a:extLst>
          </p:cNvPr>
          <p:cNvSpPr>
            <a:spLocks noChangeArrowheads="1"/>
          </p:cNvSpPr>
          <p:nvPr/>
        </p:nvSpPr>
        <p:spPr bwMode="auto">
          <a:xfrm>
            <a:off x="856344" y="6027003"/>
            <a:ext cx="976811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Calibri" panose="020F0502020204030204" pitchFamily="34" charset="0"/>
                <a:ea typeface="Calibri" panose="020F0502020204030204" pitchFamily="34" charset="0"/>
                <a:cs typeface="Calibri" panose="020F0502020204030204" pitchFamily="34" charset="0"/>
              </a:rPr>
              <a:t>Plants with small genomes have fewer transposable elements and genes are closer together </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574882F-71B5-922E-BEC2-E2DD4E83729E}"/>
              </a:ext>
            </a:extLst>
          </p:cNvPr>
          <p:cNvSpPr txBox="1"/>
          <p:nvPr/>
        </p:nvSpPr>
        <p:spPr>
          <a:xfrm>
            <a:off x="1538514" y="1048359"/>
            <a:ext cx="2536015" cy="646331"/>
          </a:xfrm>
          <a:prstGeom prst="rect">
            <a:avLst/>
          </a:prstGeom>
          <a:noFill/>
        </p:spPr>
        <p:txBody>
          <a:bodyPr wrap="none" rtlCol="0">
            <a:spAutoFit/>
          </a:bodyPr>
          <a:lstStyle/>
          <a:p>
            <a:pPr algn="ctr"/>
            <a:r>
              <a:rPr lang="en-US" dirty="0"/>
              <a:t>Smallest grass genome </a:t>
            </a:r>
          </a:p>
          <a:p>
            <a:pPr algn="ctr"/>
            <a:r>
              <a:rPr lang="en-US" dirty="0"/>
              <a:t>(240 Mb)</a:t>
            </a:r>
          </a:p>
        </p:txBody>
      </p:sp>
      <p:cxnSp>
        <p:nvCxnSpPr>
          <p:cNvPr id="11" name="Straight Arrow Connector 10">
            <a:extLst>
              <a:ext uri="{FF2B5EF4-FFF2-40B4-BE49-F238E27FC236}">
                <a16:creationId xmlns:a16="http://schemas.microsoft.com/office/drawing/2014/main" id="{174BF8D3-B85C-8135-B592-FB9F5CF474A2}"/>
              </a:ext>
            </a:extLst>
          </p:cNvPr>
          <p:cNvCxnSpPr/>
          <p:nvPr/>
        </p:nvCxnSpPr>
        <p:spPr>
          <a:xfrm>
            <a:off x="3454399" y="1599132"/>
            <a:ext cx="798286" cy="250224"/>
          </a:xfrm>
          <a:prstGeom prst="straightConnector1">
            <a:avLst/>
          </a:prstGeom>
          <a:ln w="38100">
            <a:solidFill>
              <a:srgbClr val="FFC000"/>
            </a:solidFill>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DA86ADA5-5EE7-FC21-BEB6-0A28ABD34E96}"/>
              </a:ext>
            </a:extLst>
          </p:cNvPr>
          <p:cNvSpPr txBox="1"/>
          <p:nvPr/>
        </p:nvSpPr>
        <p:spPr>
          <a:xfrm>
            <a:off x="1286277" y="4737120"/>
            <a:ext cx="1929439" cy="646331"/>
          </a:xfrm>
          <a:prstGeom prst="rect">
            <a:avLst/>
          </a:prstGeom>
          <a:noFill/>
        </p:spPr>
        <p:txBody>
          <a:bodyPr wrap="none" rtlCol="0">
            <a:spAutoFit/>
          </a:bodyPr>
          <a:lstStyle/>
          <a:p>
            <a:pPr algn="ctr"/>
            <a:r>
              <a:rPr lang="en-US" dirty="0"/>
              <a:t>Sorghum genome</a:t>
            </a:r>
          </a:p>
          <a:p>
            <a:pPr algn="ctr"/>
            <a:r>
              <a:rPr lang="en-US" dirty="0"/>
              <a:t>(730 Mb)</a:t>
            </a:r>
          </a:p>
        </p:txBody>
      </p:sp>
      <p:cxnSp>
        <p:nvCxnSpPr>
          <p:cNvPr id="13" name="Straight Arrow Connector 12">
            <a:extLst>
              <a:ext uri="{FF2B5EF4-FFF2-40B4-BE49-F238E27FC236}">
                <a16:creationId xmlns:a16="http://schemas.microsoft.com/office/drawing/2014/main" id="{1ED36841-2740-D7AC-32B1-80FEBEE2AC60}"/>
              </a:ext>
            </a:extLst>
          </p:cNvPr>
          <p:cNvCxnSpPr>
            <a:cxnSpLocks/>
          </p:cNvCxnSpPr>
          <p:nvPr/>
        </p:nvCxnSpPr>
        <p:spPr>
          <a:xfrm flipH="1" flipV="1">
            <a:off x="1711840" y="3962400"/>
            <a:ext cx="469854" cy="634831"/>
          </a:xfrm>
          <a:prstGeom prst="straightConnector1">
            <a:avLst/>
          </a:prstGeom>
          <a:ln w="38100">
            <a:solidFill>
              <a:srgbClr val="FFC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8249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Elements regulating gene expression in plants</a:t>
            </a:r>
          </a:p>
        </p:txBody>
      </p:sp>
      <p:sp>
        <p:nvSpPr>
          <p:cNvPr id="5" name="Rectangle 1">
            <a:extLst>
              <a:ext uri="{FF2B5EF4-FFF2-40B4-BE49-F238E27FC236}">
                <a16:creationId xmlns:a16="http://schemas.microsoft.com/office/drawing/2014/main" id="{25E363C3-495E-8F9A-E2E0-EAA762C7B67F}"/>
              </a:ext>
            </a:extLst>
          </p:cNvPr>
          <p:cNvSpPr>
            <a:spLocks noChangeArrowheads="1"/>
          </p:cNvSpPr>
          <p:nvPr/>
        </p:nvSpPr>
        <p:spPr bwMode="auto">
          <a:xfrm>
            <a:off x="105764" y="921076"/>
            <a:ext cx="574040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lang="en-US" sz="2000" dirty="0">
                <a:latin typeface="Calibri" panose="020F0502020204030204" pitchFamily="34" charset="0"/>
                <a:ea typeface="Calibri" panose="020F0502020204030204" pitchFamily="34" charset="0"/>
                <a:cs typeface="Calibri" panose="020F0502020204030204" pitchFamily="34" charset="0"/>
              </a:rPr>
              <a:t>Gene expression in plants is tightly regulated by various elements, both at the DNA sequence level and through broader regulatory mechanisms. DNA based regulation: </a:t>
            </a:r>
          </a:p>
        </p:txBody>
      </p:sp>
      <p:pic>
        <p:nvPicPr>
          <p:cNvPr id="17410" name="Picture 2">
            <a:extLst>
              <a:ext uri="{FF2B5EF4-FFF2-40B4-BE49-F238E27FC236}">
                <a16:creationId xmlns:a16="http://schemas.microsoft.com/office/drawing/2014/main" id="{3853C60C-324E-E52C-CD34-5C1939C4B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902885"/>
            <a:ext cx="6345835" cy="45690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92150AA-2D8D-CB49-B9E8-5FB39CC525EE}"/>
              </a:ext>
            </a:extLst>
          </p:cNvPr>
          <p:cNvSpPr>
            <a:spLocks noChangeArrowheads="1"/>
          </p:cNvSpPr>
          <p:nvPr/>
        </p:nvSpPr>
        <p:spPr bwMode="auto">
          <a:xfrm>
            <a:off x="105763" y="2241979"/>
            <a:ext cx="5740401"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spcAft>
                <a:spcPts val="600"/>
              </a:spcAft>
            </a:pPr>
            <a:r>
              <a:rPr lang="en-US" sz="2000" b="1" dirty="0">
                <a:latin typeface="Calibri" panose="020F0502020204030204" pitchFamily="34" charset="0"/>
                <a:ea typeface="Calibri" panose="020F0502020204030204" pitchFamily="34" charset="0"/>
                <a:cs typeface="Calibri" panose="020F0502020204030204" pitchFamily="34" charset="0"/>
              </a:rPr>
              <a:t>Promoters: </a:t>
            </a:r>
            <a:r>
              <a:rPr lang="en-US" sz="2000" dirty="0">
                <a:latin typeface="Calibri" panose="020F0502020204030204" pitchFamily="34" charset="0"/>
                <a:ea typeface="Calibri" panose="020F0502020204030204" pitchFamily="34" charset="0"/>
                <a:cs typeface="Calibri" panose="020F0502020204030204" pitchFamily="34" charset="0"/>
              </a:rPr>
              <a:t>Located just upstream of the gene, these sequences contain binding sites for RNA polymerase and transcription factors to initiate transcription (e.g., TATA box). Can also include additional transcription factor binding sites that enhance or fine-tune the regulation of gene expression. </a:t>
            </a:r>
          </a:p>
          <a:p>
            <a:pPr>
              <a:spcAft>
                <a:spcPts val="600"/>
              </a:spcAft>
            </a:pPr>
            <a:r>
              <a:rPr lang="en-US" sz="2000" b="1" dirty="0">
                <a:latin typeface="Calibri" panose="020F0502020204030204" pitchFamily="34" charset="0"/>
                <a:ea typeface="Calibri" panose="020F0502020204030204" pitchFamily="34" charset="0"/>
                <a:cs typeface="Calibri" panose="020F0502020204030204" pitchFamily="34" charset="0"/>
              </a:rPr>
              <a:t>Enhancers: </a:t>
            </a:r>
            <a:r>
              <a:rPr lang="en-US" sz="2000" dirty="0">
                <a:latin typeface="Calibri" panose="020F0502020204030204" pitchFamily="34" charset="0"/>
                <a:ea typeface="Calibri" panose="020F0502020204030204" pitchFamily="34" charset="0"/>
                <a:cs typeface="Calibri" panose="020F0502020204030204" pitchFamily="34" charset="0"/>
              </a:rPr>
              <a:t>Distal Regulatory Sequences located far from the gene they regulate and can increase transcription levels by interacting with transcription factors and the transcription machinery. </a:t>
            </a:r>
          </a:p>
          <a:p>
            <a:pPr>
              <a:spcAft>
                <a:spcPts val="600"/>
              </a:spcAft>
            </a:pPr>
            <a:r>
              <a:rPr lang="en-US" sz="2000" b="1" dirty="0">
                <a:latin typeface="Calibri" panose="020F0502020204030204" pitchFamily="34" charset="0"/>
                <a:ea typeface="Calibri" panose="020F0502020204030204" pitchFamily="34" charset="0"/>
                <a:cs typeface="Calibri" panose="020F0502020204030204" pitchFamily="34" charset="0"/>
              </a:rPr>
              <a:t>Silencers: </a:t>
            </a:r>
            <a:r>
              <a:rPr lang="en-US" sz="2000" dirty="0">
                <a:latin typeface="Calibri" panose="020F0502020204030204" pitchFamily="34" charset="0"/>
                <a:ea typeface="Calibri" panose="020F0502020204030204" pitchFamily="34" charset="0"/>
                <a:cs typeface="Calibri" panose="020F0502020204030204" pitchFamily="34" charset="0"/>
              </a:rPr>
              <a:t>Sequences that can repress gene expression when bound by specific proteins, such as repressor transcription factors. They prevent the binding of RNA polymerase and block activators.</a:t>
            </a:r>
          </a:p>
        </p:txBody>
      </p:sp>
      <p:sp>
        <p:nvSpPr>
          <p:cNvPr id="4" name="TextBox 3">
            <a:extLst>
              <a:ext uri="{FF2B5EF4-FFF2-40B4-BE49-F238E27FC236}">
                <a16:creationId xmlns:a16="http://schemas.microsoft.com/office/drawing/2014/main" id="{076DB207-0024-B1C5-C461-BD7DE2F93744}"/>
              </a:ext>
            </a:extLst>
          </p:cNvPr>
          <p:cNvSpPr txBox="1"/>
          <p:nvPr/>
        </p:nvSpPr>
        <p:spPr>
          <a:xfrm>
            <a:off x="5865318" y="5476272"/>
            <a:ext cx="6096000" cy="830997"/>
          </a:xfrm>
          <a:prstGeom prst="rect">
            <a:avLst/>
          </a:prstGeom>
          <a:noFill/>
        </p:spPr>
        <p:txBody>
          <a:bodyPr wrap="square">
            <a:spAutoFit/>
          </a:bodyPr>
          <a:lstStyle/>
          <a:p>
            <a:pPr algn="ct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We still don’t know the regulatory elements controlling gene expression in plants very well. </a:t>
            </a:r>
          </a:p>
        </p:txBody>
      </p:sp>
    </p:spTree>
    <p:extLst>
      <p:ext uri="{BB962C8B-B14F-4D97-AF65-F5344CB8AC3E}">
        <p14:creationId xmlns:p14="http://schemas.microsoft.com/office/powerpoint/2010/main" val="303637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genome is a graveyard</a:t>
            </a:r>
          </a:p>
        </p:txBody>
      </p:sp>
      <p:pic>
        <p:nvPicPr>
          <p:cNvPr id="17414" name="Picture 6" descr="Drawing of a gene showing kinds of defects (missing promoter, start codon or introns, premature stop codon, frameshift mutation, partial deletion).">
            <a:extLst>
              <a:ext uri="{FF2B5EF4-FFF2-40B4-BE49-F238E27FC236}">
                <a16:creationId xmlns:a16="http://schemas.microsoft.com/office/drawing/2014/main" id="{82DC88CB-439C-7FFB-17AB-EA1EC9282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49" y="2349887"/>
            <a:ext cx="7066787" cy="23817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E09383-9F7A-82F4-70DA-4492A05C053F}"/>
              </a:ext>
            </a:extLst>
          </p:cNvPr>
          <p:cNvSpPr txBox="1"/>
          <p:nvPr/>
        </p:nvSpPr>
        <p:spPr>
          <a:xfrm>
            <a:off x="711200" y="1067163"/>
            <a:ext cx="10769599" cy="830997"/>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Genomes are full of relics. Including dead genes, fragments of transposable elements, virus insertions, and other odd things with unknown evolutionary origin.</a:t>
            </a:r>
            <a:endParaRPr lang="en-US" sz="2400" dirty="0"/>
          </a:p>
        </p:txBody>
      </p:sp>
    </p:spTree>
    <p:extLst>
      <p:ext uri="{BB962C8B-B14F-4D97-AF65-F5344CB8AC3E}">
        <p14:creationId xmlns:p14="http://schemas.microsoft.com/office/powerpoint/2010/main" val="3501588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Elements regulating gene expression in plants</a:t>
            </a:r>
          </a:p>
        </p:txBody>
      </p:sp>
      <p:sp>
        <p:nvSpPr>
          <p:cNvPr id="5" name="Rectangle 1">
            <a:extLst>
              <a:ext uri="{FF2B5EF4-FFF2-40B4-BE49-F238E27FC236}">
                <a16:creationId xmlns:a16="http://schemas.microsoft.com/office/drawing/2014/main" id="{25E363C3-495E-8F9A-E2E0-EAA762C7B67F}"/>
              </a:ext>
            </a:extLst>
          </p:cNvPr>
          <p:cNvSpPr>
            <a:spLocks noChangeArrowheads="1"/>
          </p:cNvSpPr>
          <p:nvPr/>
        </p:nvSpPr>
        <p:spPr bwMode="auto">
          <a:xfrm>
            <a:off x="0" y="992487"/>
            <a:ext cx="74313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400" dirty="0">
                <a:latin typeface="Calibri" panose="020F0502020204030204" pitchFamily="34" charset="0"/>
                <a:ea typeface="Calibri" panose="020F0502020204030204" pitchFamily="34" charset="0"/>
                <a:cs typeface="Calibri" panose="020F0502020204030204" pitchFamily="34" charset="0"/>
              </a:rPr>
              <a:t>How do we identify the functional elements of genomes? </a:t>
            </a:r>
            <a:endParaRPr kumimoji="0" lang="en-US" altLang="en-US" sz="24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7412" name="Picture 4" descr="ENCODE: Encyclopedia of DNA Elements – ENCODE">
            <a:extLst>
              <a:ext uri="{FF2B5EF4-FFF2-40B4-BE49-F238E27FC236}">
                <a16:creationId xmlns:a16="http://schemas.microsoft.com/office/drawing/2014/main" id="{99AAB66E-6580-639F-24F7-B5AF583E0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 y="1645195"/>
            <a:ext cx="7707084" cy="5009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46FA78-9096-19F2-BD76-9F54ADECCF5A}"/>
              </a:ext>
            </a:extLst>
          </p:cNvPr>
          <p:cNvSpPr txBox="1"/>
          <p:nvPr/>
        </p:nvSpPr>
        <p:spPr>
          <a:xfrm>
            <a:off x="7431313" y="1893223"/>
            <a:ext cx="4296230" cy="3785652"/>
          </a:xfrm>
          <a:prstGeom prst="rect">
            <a:avLst/>
          </a:prstGeom>
          <a:noFill/>
        </p:spPr>
        <p:txBody>
          <a:bodyPr wrap="square">
            <a:spAutoFit/>
          </a:bodyPr>
          <a:lstStyle/>
          <a:p>
            <a:pPr algn="l"/>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ENCODE</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(Encyclopedia of DNA Elements) Consortium is an international collaboration of research groups funded by the National Human Genome Research Institute (NHGRI). The goal of ENCODE is to build a comprehensive parts list of functional elements in the human genome, including elements that act at the protein and RNA levels, and regulatory elements that control cells and circumstances in which a gene is active.</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02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annotate genomes? </a:t>
            </a:r>
          </a:p>
        </p:txBody>
      </p:sp>
      <p:sp>
        <p:nvSpPr>
          <p:cNvPr id="4" name="Title 1">
            <a:extLst>
              <a:ext uri="{FF2B5EF4-FFF2-40B4-BE49-F238E27FC236}">
                <a16:creationId xmlns:a16="http://schemas.microsoft.com/office/drawing/2014/main" id="{75444222-A856-EACD-74FF-9D5A1344C8AD}"/>
              </a:ext>
            </a:extLst>
          </p:cNvPr>
          <p:cNvSpPr>
            <a:spLocks noGrp="1"/>
          </p:cNvSpPr>
          <p:nvPr>
            <p:ph type="title"/>
          </p:nvPr>
        </p:nvSpPr>
        <p:spPr>
          <a:xfrm>
            <a:off x="29339" y="950472"/>
            <a:ext cx="4345497" cy="633367"/>
          </a:xfrm>
        </p:spPr>
        <p:txBody>
          <a:bodyPr>
            <a:normAutofit/>
          </a:bodyPr>
          <a:lstStyle/>
          <a:p>
            <a:r>
              <a:rPr lang="en-US" sz="3266" dirty="0">
                <a:latin typeface="Calibri" panose="020F0502020204030204" pitchFamily="34" charset="0"/>
                <a:cs typeface="Calibri" panose="020F0502020204030204" pitchFamily="34" charset="0"/>
              </a:rPr>
              <a:t>Genome assembly</a:t>
            </a:r>
          </a:p>
        </p:txBody>
      </p:sp>
      <p:sp>
        <p:nvSpPr>
          <p:cNvPr id="8" name="TextBox 7">
            <a:extLst>
              <a:ext uri="{FF2B5EF4-FFF2-40B4-BE49-F238E27FC236}">
                <a16:creationId xmlns:a16="http://schemas.microsoft.com/office/drawing/2014/main" id="{A09B345B-B655-2013-643B-8A8D70CE9971}"/>
              </a:ext>
            </a:extLst>
          </p:cNvPr>
          <p:cNvSpPr txBox="1"/>
          <p:nvPr/>
        </p:nvSpPr>
        <p:spPr>
          <a:xfrm>
            <a:off x="411927" y="2080045"/>
            <a:ext cx="1705532" cy="343620"/>
          </a:xfrm>
          <a:prstGeom prst="rect">
            <a:avLst/>
          </a:prstGeom>
          <a:noFill/>
        </p:spPr>
        <p:txBody>
          <a:bodyPr wrap="none" rtlCol="0">
            <a:spAutoFit/>
          </a:bodyPr>
          <a:lstStyle/>
          <a:p>
            <a:r>
              <a:rPr lang="en-US" sz="1633" dirty="0"/>
              <a:t>Look for overlaps:</a:t>
            </a:r>
          </a:p>
        </p:txBody>
      </p:sp>
      <p:sp>
        <p:nvSpPr>
          <p:cNvPr id="9" name="TextBox 8">
            <a:extLst>
              <a:ext uri="{FF2B5EF4-FFF2-40B4-BE49-F238E27FC236}">
                <a16:creationId xmlns:a16="http://schemas.microsoft.com/office/drawing/2014/main" id="{AA612213-2D85-5FDD-F8C5-C501670EE243}"/>
              </a:ext>
            </a:extLst>
          </p:cNvPr>
          <p:cNvSpPr txBox="1"/>
          <p:nvPr/>
        </p:nvSpPr>
        <p:spPr>
          <a:xfrm>
            <a:off x="1939584" y="2595574"/>
            <a:ext cx="2845779" cy="343620"/>
          </a:xfrm>
          <a:prstGeom prst="rect">
            <a:avLst/>
          </a:prstGeom>
          <a:noFill/>
        </p:spPr>
        <p:txBody>
          <a:bodyPr wrap="none" rtlCol="0">
            <a:spAutoFit/>
          </a:bodyPr>
          <a:lstStyle/>
          <a:p>
            <a:r>
              <a:rPr lang="en-US" sz="1633" dirty="0"/>
              <a:t>My car broke down in the deep</a:t>
            </a:r>
          </a:p>
        </p:txBody>
      </p:sp>
      <p:sp>
        <p:nvSpPr>
          <p:cNvPr id="10" name="TextBox 9">
            <a:extLst>
              <a:ext uri="{FF2B5EF4-FFF2-40B4-BE49-F238E27FC236}">
                <a16:creationId xmlns:a16="http://schemas.microsoft.com/office/drawing/2014/main" id="{C718E09F-FBAF-7E5F-1022-1A1687DE0363}"/>
              </a:ext>
            </a:extLst>
          </p:cNvPr>
          <p:cNvSpPr txBox="1"/>
          <p:nvPr/>
        </p:nvSpPr>
        <p:spPr>
          <a:xfrm>
            <a:off x="1962856" y="3381428"/>
            <a:ext cx="3178755" cy="343620"/>
          </a:xfrm>
          <a:prstGeom prst="rect">
            <a:avLst/>
          </a:prstGeom>
          <a:noFill/>
        </p:spPr>
        <p:txBody>
          <a:bodyPr wrap="none" rtlCol="0">
            <a:spAutoFit/>
          </a:bodyPr>
          <a:lstStyle/>
          <a:p>
            <a:r>
              <a:rPr lang="en-US" sz="1633" dirty="0"/>
              <a:t>in the deep dark woods. Suddenly</a:t>
            </a:r>
          </a:p>
        </p:txBody>
      </p:sp>
      <p:sp>
        <p:nvSpPr>
          <p:cNvPr id="11" name="TextBox 10">
            <a:extLst>
              <a:ext uri="{FF2B5EF4-FFF2-40B4-BE49-F238E27FC236}">
                <a16:creationId xmlns:a16="http://schemas.microsoft.com/office/drawing/2014/main" id="{DDD0535D-6A0D-DE29-18C3-402A09E24A05}"/>
              </a:ext>
            </a:extLst>
          </p:cNvPr>
          <p:cNvSpPr txBox="1"/>
          <p:nvPr/>
        </p:nvSpPr>
        <p:spPr>
          <a:xfrm>
            <a:off x="1962856" y="2967058"/>
            <a:ext cx="4572000" cy="343171"/>
          </a:xfrm>
          <a:prstGeom prst="rect">
            <a:avLst/>
          </a:prstGeom>
          <a:noFill/>
        </p:spPr>
        <p:txBody>
          <a:bodyPr wrap="square">
            <a:spAutoFit/>
          </a:bodyPr>
          <a:lstStyle/>
          <a:p>
            <a:r>
              <a:rPr lang="en-US" sz="1630" dirty="0"/>
              <a:t>woods. Suddenly I heard a…</a:t>
            </a:r>
          </a:p>
        </p:txBody>
      </p:sp>
      <p:sp>
        <p:nvSpPr>
          <p:cNvPr id="12" name="TextBox 11">
            <a:extLst>
              <a:ext uri="{FF2B5EF4-FFF2-40B4-BE49-F238E27FC236}">
                <a16:creationId xmlns:a16="http://schemas.microsoft.com/office/drawing/2014/main" id="{2AD33AB0-AC3C-FCFA-1EF7-125A125D8830}"/>
              </a:ext>
            </a:extLst>
          </p:cNvPr>
          <p:cNvSpPr txBox="1"/>
          <p:nvPr/>
        </p:nvSpPr>
        <p:spPr>
          <a:xfrm>
            <a:off x="1529056" y="6088229"/>
            <a:ext cx="6744033" cy="620170"/>
          </a:xfrm>
          <a:prstGeom prst="rect">
            <a:avLst/>
          </a:prstGeom>
          <a:noFill/>
        </p:spPr>
        <p:txBody>
          <a:bodyPr wrap="square">
            <a:spAutoFit/>
          </a:bodyPr>
          <a:lstStyle/>
          <a:p>
            <a:r>
              <a:rPr lang="en-US" sz="1630" dirty="0">
                <a:solidFill>
                  <a:schemeClr val="accent2">
                    <a:lumMod val="75000"/>
                  </a:schemeClr>
                </a:solidFill>
              </a:rPr>
              <a:t>My car broke down in the deep dark woods. Suddenly I heard a…</a:t>
            </a:r>
          </a:p>
          <a:p>
            <a:endParaRPr lang="en-US" sz="1800" dirty="0"/>
          </a:p>
        </p:txBody>
      </p:sp>
      <p:sp>
        <p:nvSpPr>
          <p:cNvPr id="13" name="TextBox 12">
            <a:extLst>
              <a:ext uri="{FF2B5EF4-FFF2-40B4-BE49-F238E27FC236}">
                <a16:creationId xmlns:a16="http://schemas.microsoft.com/office/drawing/2014/main" id="{229432B8-5E97-7E92-1464-19886F35AEFC}"/>
              </a:ext>
            </a:extLst>
          </p:cNvPr>
          <p:cNvSpPr txBox="1"/>
          <p:nvPr/>
        </p:nvSpPr>
        <p:spPr>
          <a:xfrm>
            <a:off x="1529056" y="4431269"/>
            <a:ext cx="2845779" cy="343620"/>
          </a:xfrm>
          <a:prstGeom prst="rect">
            <a:avLst/>
          </a:prstGeom>
          <a:noFill/>
        </p:spPr>
        <p:txBody>
          <a:bodyPr wrap="none" rtlCol="0">
            <a:spAutoFit/>
          </a:bodyPr>
          <a:lstStyle/>
          <a:p>
            <a:r>
              <a:rPr lang="en-US" sz="1633" dirty="0"/>
              <a:t>My car broke down </a:t>
            </a:r>
            <a:r>
              <a:rPr lang="en-US" sz="1633" dirty="0">
                <a:solidFill>
                  <a:schemeClr val="accent1"/>
                </a:solidFill>
              </a:rPr>
              <a:t>in the deep</a:t>
            </a:r>
          </a:p>
        </p:txBody>
      </p:sp>
      <p:sp>
        <p:nvSpPr>
          <p:cNvPr id="14" name="TextBox 13">
            <a:extLst>
              <a:ext uri="{FF2B5EF4-FFF2-40B4-BE49-F238E27FC236}">
                <a16:creationId xmlns:a16="http://schemas.microsoft.com/office/drawing/2014/main" id="{9BB557B0-69C6-3D36-60BE-6B95D697B1F2}"/>
              </a:ext>
            </a:extLst>
          </p:cNvPr>
          <p:cNvSpPr txBox="1"/>
          <p:nvPr/>
        </p:nvSpPr>
        <p:spPr>
          <a:xfrm>
            <a:off x="3195985" y="4770737"/>
            <a:ext cx="3178755" cy="343620"/>
          </a:xfrm>
          <a:prstGeom prst="rect">
            <a:avLst/>
          </a:prstGeom>
          <a:noFill/>
        </p:spPr>
        <p:txBody>
          <a:bodyPr wrap="none" rtlCol="0">
            <a:spAutoFit/>
          </a:bodyPr>
          <a:lstStyle/>
          <a:p>
            <a:r>
              <a:rPr lang="en-US" sz="1633" dirty="0">
                <a:solidFill>
                  <a:schemeClr val="accent1"/>
                </a:solidFill>
              </a:rPr>
              <a:t>in the deep </a:t>
            </a:r>
            <a:r>
              <a:rPr lang="en-US" sz="1633" dirty="0"/>
              <a:t>dark </a:t>
            </a:r>
            <a:r>
              <a:rPr lang="en-US" sz="1633" dirty="0">
                <a:solidFill>
                  <a:schemeClr val="accent6">
                    <a:lumMod val="75000"/>
                  </a:schemeClr>
                </a:solidFill>
              </a:rPr>
              <a:t>woods. Suddenly</a:t>
            </a:r>
          </a:p>
        </p:txBody>
      </p:sp>
      <p:sp>
        <p:nvSpPr>
          <p:cNvPr id="15" name="TextBox 14">
            <a:extLst>
              <a:ext uri="{FF2B5EF4-FFF2-40B4-BE49-F238E27FC236}">
                <a16:creationId xmlns:a16="http://schemas.microsoft.com/office/drawing/2014/main" id="{F1F1EA16-773F-6D2F-5B72-110A3A22F42C}"/>
              </a:ext>
            </a:extLst>
          </p:cNvPr>
          <p:cNvSpPr txBox="1"/>
          <p:nvPr/>
        </p:nvSpPr>
        <p:spPr>
          <a:xfrm>
            <a:off x="4634895" y="5064728"/>
            <a:ext cx="4572000" cy="343171"/>
          </a:xfrm>
          <a:prstGeom prst="rect">
            <a:avLst/>
          </a:prstGeom>
          <a:noFill/>
        </p:spPr>
        <p:txBody>
          <a:bodyPr wrap="square">
            <a:spAutoFit/>
          </a:bodyPr>
          <a:lstStyle/>
          <a:p>
            <a:r>
              <a:rPr lang="en-US" sz="1630" dirty="0">
                <a:solidFill>
                  <a:schemeClr val="accent6">
                    <a:lumMod val="75000"/>
                  </a:schemeClr>
                </a:solidFill>
              </a:rPr>
              <a:t>woods. Suddenly </a:t>
            </a:r>
            <a:r>
              <a:rPr lang="en-US" sz="1630" dirty="0"/>
              <a:t>I heard a…</a:t>
            </a:r>
          </a:p>
        </p:txBody>
      </p:sp>
    </p:spTree>
    <p:extLst>
      <p:ext uri="{BB962C8B-B14F-4D97-AF65-F5344CB8AC3E}">
        <p14:creationId xmlns:p14="http://schemas.microsoft.com/office/powerpoint/2010/main" val="23649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annotate genomes? </a:t>
            </a:r>
          </a:p>
        </p:txBody>
      </p:sp>
      <p:sp>
        <p:nvSpPr>
          <p:cNvPr id="2" name="TextBox 1">
            <a:extLst>
              <a:ext uri="{FF2B5EF4-FFF2-40B4-BE49-F238E27FC236}">
                <a16:creationId xmlns:a16="http://schemas.microsoft.com/office/drawing/2014/main" id="{D3CD6406-D1BF-B3C6-BC0D-1B7B2B9FA210}"/>
              </a:ext>
            </a:extLst>
          </p:cNvPr>
          <p:cNvSpPr txBox="1"/>
          <p:nvPr/>
        </p:nvSpPr>
        <p:spPr>
          <a:xfrm>
            <a:off x="449314" y="1322302"/>
            <a:ext cx="11293371" cy="1631216"/>
          </a:xfrm>
          <a:prstGeom prst="rect">
            <a:avLst/>
          </a:prstGeom>
          <a:noFill/>
        </p:spPr>
        <p:txBody>
          <a:bodyPr wrap="square" rtlCol="0">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dog walked through the corn with the farmer the farmer harvested the corn after the hail storm the dog fell asleep after the farmer harvested the corn the hail storm damaged the apples on the farm the apples on the farm were planted by the farmer the apples on the farm were used to feed the sheep the farmer baked a pie with the apples on the farm the sheep were herded by the dog</a:t>
            </a:r>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F480835A-23CB-9840-4888-D94EB415A196}"/>
              </a:ext>
            </a:extLst>
          </p:cNvPr>
          <p:cNvSpPr>
            <a:spLocks noGrp="1"/>
          </p:cNvSpPr>
          <p:nvPr>
            <p:ph type="title"/>
          </p:nvPr>
        </p:nvSpPr>
        <p:spPr>
          <a:xfrm>
            <a:off x="0" y="3412334"/>
            <a:ext cx="3722146" cy="633367"/>
          </a:xfrm>
        </p:spPr>
        <p:txBody>
          <a:bodyPr>
            <a:normAutofit/>
          </a:bodyPr>
          <a:lstStyle/>
          <a:p>
            <a:r>
              <a:rPr lang="en-US" sz="2800" dirty="0">
                <a:latin typeface="Calibri" panose="020F0502020204030204" pitchFamily="34" charset="0"/>
                <a:cs typeface="Calibri" panose="020F0502020204030204" pitchFamily="34" charset="0"/>
              </a:rPr>
              <a:t>Genome annotation</a:t>
            </a:r>
          </a:p>
        </p:txBody>
      </p:sp>
      <p:sp>
        <p:nvSpPr>
          <p:cNvPr id="5" name="TextBox 4">
            <a:extLst>
              <a:ext uri="{FF2B5EF4-FFF2-40B4-BE49-F238E27FC236}">
                <a16:creationId xmlns:a16="http://schemas.microsoft.com/office/drawing/2014/main" id="{93A7F35C-B6D0-E7A2-EF9A-518C85300913}"/>
              </a:ext>
            </a:extLst>
          </p:cNvPr>
          <p:cNvSpPr txBox="1"/>
          <p:nvPr/>
        </p:nvSpPr>
        <p:spPr>
          <a:xfrm>
            <a:off x="522513" y="4486193"/>
            <a:ext cx="11146971" cy="1631216"/>
          </a:xfrm>
          <a:prstGeom prst="rect">
            <a:avLst/>
          </a:prstGeom>
          <a:noFill/>
        </p:spPr>
        <p:txBody>
          <a:bodyPr wrap="square" rtlCol="0">
            <a:spAutoFit/>
          </a:bodyPr>
          <a:lstStyle/>
          <a:p>
            <a:pPr algn="ct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T</a:t>
            </a:r>
            <a:r>
              <a:rPr lang="en-US" sz="2000" dirty="0">
                <a:latin typeface="Calibri" panose="020F0502020204030204" pitchFamily="34" charset="0"/>
                <a:ea typeface="Calibri" panose="020F0502020204030204" pitchFamily="34" charset="0"/>
                <a:cs typeface="Calibri" panose="020F0502020204030204" pitchFamily="34" charset="0"/>
              </a:rPr>
              <a:t>he dog walked through the corn with the farmer</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farmer harvested the corn after the hail storm</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dog fell asleep after the farmer harvested the corn</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hail storm damaged the apples on the farm</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apples on the farm were planted by the farmer</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apples on the farm were used to feed the sheep</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farmer baked a pie with the apples on the farm</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 T</a:t>
            </a:r>
            <a:r>
              <a:rPr lang="en-US" sz="2000" dirty="0">
                <a:latin typeface="Calibri" panose="020F0502020204030204" pitchFamily="34" charset="0"/>
                <a:ea typeface="Calibri" panose="020F0502020204030204" pitchFamily="34" charset="0"/>
                <a:cs typeface="Calibri" panose="020F0502020204030204" pitchFamily="34" charset="0"/>
              </a:rPr>
              <a:t>he sheep were herded by the dog</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a:t>
            </a:r>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817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cg Images – Browse 134 Stock Photos, Vectors, and Video | Adobe Stock">
            <a:extLst>
              <a:ext uri="{FF2B5EF4-FFF2-40B4-BE49-F238E27FC236}">
                <a16:creationId xmlns:a16="http://schemas.microsoft.com/office/drawing/2014/main" id="{E8AF8813-4B0E-0BEB-F81E-67E2A5A571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25123"/>
          <a:stretch/>
        </p:blipFill>
        <p:spPr bwMode="auto">
          <a:xfrm>
            <a:off x="29339" y="801444"/>
            <a:ext cx="12155714" cy="60565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What’s in a genome?</a:t>
            </a:r>
          </a:p>
        </p:txBody>
      </p:sp>
      <p:sp>
        <p:nvSpPr>
          <p:cNvPr id="18" name="TextBox 17">
            <a:extLst>
              <a:ext uri="{FF2B5EF4-FFF2-40B4-BE49-F238E27FC236}">
                <a16:creationId xmlns:a16="http://schemas.microsoft.com/office/drawing/2014/main" id="{4DE60131-78B6-9863-7F66-D71E619BB54B}"/>
              </a:ext>
            </a:extLst>
          </p:cNvPr>
          <p:cNvSpPr txBox="1"/>
          <p:nvPr/>
        </p:nvSpPr>
        <p:spPr>
          <a:xfrm>
            <a:off x="1361025" y="1426188"/>
            <a:ext cx="9492341" cy="646331"/>
          </a:xfrm>
          <a:prstGeom prst="rect">
            <a:avLst/>
          </a:prstGeom>
          <a:solidFill>
            <a:schemeClr val="bg1">
              <a:lumMod val="85000"/>
            </a:schemeClr>
          </a:solidFill>
        </p:spPr>
        <p:txBody>
          <a:bodyPr wrap="square">
            <a:spAutoFit/>
          </a:bodyPr>
          <a:lstStyle/>
          <a:p>
            <a:r>
              <a:rPr lang="en-US" sz="3600" kern="0" dirty="0">
                <a:latin typeface="Calibri" panose="020F0502020204030204" pitchFamily="34" charset="0"/>
                <a:ea typeface="Calibri" panose="020F0502020204030204" pitchFamily="34" charset="0"/>
              </a:rPr>
              <a:t>What are the functional elements in the genome? </a:t>
            </a:r>
            <a:endParaRPr lang="en-US" sz="3600" dirty="0"/>
          </a:p>
        </p:txBody>
      </p:sp>
      <p:sp>
        <p:nvSpPr>
          <p:cNvPr id="5" name="TextBox 4">
            <a:extLst>
              <a:ext uri="{FF2B5EF4-FFF2-40B4-BE49-F238E27FC236}">
                <a16:creationId xmlns:a16="http://schemas.microsoft.com/office/drawing/2014/main" id="{09E4766A-1713-1D15-C2BE-98B26D0169BF}"/>
              </a:ext>
            </a:extLst>
          </p:cNvPr>
          <p:cNvSpPr txBox="1"/>
          <p:nvPr/>
        </p:nvSpPr>
        <p:spPr>
          <a:xfrm>
            <a:off x="979715" y="5584530"/>
            <a:ext cx="10232570" cy="646331"/>
          </a:xfrm>
          <a:prstGeom prst="rect">
            <a:avLst/>
          </a:prstGeom>
          <a:solidFill>
            <a:schemeClr val="bg1">
              <a:lumMod val="85000"/>
            </a:schemeClr>
          </a:solidFill>
        </p:spPr>
        <p:txBody>
          <a:bodyPr wrap="square">
            <a:spAutoFit/>
          </a:bodyPr>
          <a:lstStyle/>
          <a:p>
            <a:r>
              <a:rPr lang="en-US" sz="3600" kern="0" dirty="0">
                <a:latin typeface="Calibri" panose="020F0502020204030204" pitchFamily="34" charset="0"/>
                <a:ea typeface="Calibri" panose="020F0502020204030204" pitchFamily="34" charset="0"/>
              </a:rPr>
              <a:t>How do we identify or annotate functional elements?</a:t>
            </a:r>
            <a:endParaRPr lang="en-US" sz="3600" dirty="0"/>
          </a:p>
        </p:txBody>
      </p:sp>
    </p:spTree>
    <p:extLst>
      <p:ext uri="{BB962C8B-B14F-4D97-AF65-F5344CB8AC3E}">
        <p14:creationId xmlns:p14="http://schemas.microsoft.com/office/powerpoint/2010/main" val="274410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Image result for genome annotation">
            <a:extLst>
              <a:ext uri="{FF2B5EF4-FFF2-40B4-BE49-F238E27FC236}">
                <a16:creationId xmlns:a16="http://schemas.microsoft.com/office/drawing/2014/main" id="{596C4A1E-A16D-CECF-F942-1DA135CCF8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72"/>
          <a:stretch/>
        </p:blipFill>
        <p:spPr bwMode="auto">
          <a:xfrm>
            <a:off x="1288684" y="1588118"/>
            <a:ext cx="9234171" cy="51672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genome annotation">
            <a:extLst>
              <a:ext uri="{FF2B5EF4-FFF2-40B4-BE49-F238E27FC236}">
                <a16:creationId xmlns:a16="http://schemas.microsoft.com/office/drawing/2014/main" id="{4DDE2AFC-C872-6AEE-250D-3740516A5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341"/>
          <a:stretch/>
        </p:blipFill>
        <p:spPr bwMode="auto">
          <a:xfrm>
            <a:off x="1288684" y="1588118"/>
            <a:ext cx="9234171" cy="32169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annotate genomes? </a:t>
            </a:r>
          </a:p>
        </p:txBody>
      </p:sp>
      <p:pic>
        <p:nvPicPr>
          <p:cNvPr id="9" name="Picture 2" descr="Image result for genome annotation">
            <a:extLst>
              <a:ext uri="{FF2B5EF4-FFF2-40B4-BE49-F238E27FC236}">
                <a16:creationId xmlns:a16="http://schemas.microsoft.com/office/drawing/2014/main" id="{45C7E8D6-A942-DF13-351B-0FF5B9CB32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0716"/>
          <a:stretch/>
        </p:blipFill>
        <p:spPr bwMode="auto">
          <a:xfrm>
            <a:off x="1288685" y="1690756"/>
            <a:ext cx="9234171" cy="15790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D3751DE-BA00-3D91-DA23-803B0BEE741A}"/>
              </a:ext>
            </a:extLst>
          </p:cNvPr>
          <p:cNvCxnSpPr/>
          <p:nvPr/>
        </p:nvCxnSpPr>
        <p:spPr>
          <a:xfrm>
            <a:off x="3164114" y="1291771"/>
            <a:ext cx="7242629" cy="0"/>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F04A58D-2566-5D96-4DC0-46AFF7B22006}"/>
              </a:ext>
            </a:extLst>
          </p:cNvPr>
          <p:cNvSpPr txBox="1"/>
          <p:nvPr/>
        </p:nvSpPr>
        <p:spPr>
          <a:xfrm>
            <a:off x="5704113" y="801444"/>
            <a:ext cx="2162629" cy="369332"/>
          </a:xfrm>
          <a:prstGeom prst="rect">
            <a:avLst/>
          </a:prstGeom>
          <a:noFill/>
        </p:spPr>
        <p:txBody>
          <a:bodyPr wrap="square">
            <a:spAutoFit/>
          </a:bodyPr>
          <a:lstStyle/>
          <a:p>
            <a:r>
              <a:rPr lang="en-US" sz="1800" dirty="0"/>
              <a:t>A fragment of DNA</a:t>
            </a:r>
            <a:endParaRPr lang="en-US" dirty="0"/>
          </a:p>
        </p:txBody>
      </p:sp>
      <p:pic>
        <p:nvPicPr>
          <p:cNvPr id="16" name="Picture 2" descr="Image result for genome annotation">
            <a:extLst>
              <a:ext uri="{FF2B5EF4-FFF2-40B4-BE49-F238E27FC236}">
                <a16:creationId xmlns:a16="http://schemas.microsoft.com/office/drawing/2014/main" id="{98B0646B-7571-2F53-9266-9F30D4CFAC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896"/>
          <a:stretch/>
        </p:blipFill>
        <p:spPr bwMode="auto">
          <a:xfrm>
            <a:off x="1288685" y="1737919"/>
            <a:ext cx="9234171" cy="59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annotate genomes? </a:t>
            </a:r>
          </a:p>
        </p:txBody>
      </p:sp>
      <p:sp>
        <p:nvSpPr>
          <p:cNvPr id="3" name="TextBox 2">
            <a:extLst>
              <a:ext uri="{FF2B5EF4-FFF2-40B4-BE49-F238E27FC236}">
                <a16:creationId xmlns:a16="http://schemas.microsoft.com/office/drawing/2014/main" id="{56CD5873-27D2-2BCA-44C8-BC3D7504036D}"/>
              </a:ext>
            </a:extLst>
          </p:cNvPr>
          <p:cNvSpPr txBox="1"/>
          <p:nvPr/>
        </p:nvSpPr>
        <p:spPr>
          <a:xfrm>
            <a:off x="87241" y="2123125"/>
            <a:ext cx="12155714" cy="4401205"/>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Gene Prediction</a:t>
            </a:r>
            <a:r>
              <a:rPr lang="en-US" sz="20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Ab initio Prediction</a:t>
            </a:r>
            <a:r>
              <a:rPr lang="en-US" sz="2000" dirty="0">
                <a:latin typeface="Calibri" panose="020F0502020204030204" pitchFamily="34" charset="0"/>
                <a:ea typeface="Calibri" panose="020F0502020204030204" pitchFamily="34" charset="0"/>
                <a:cs typeface="Calibri" panose="020F0502020204030204" pitchFamily="34" charset="0"/>
              </a:rPr>
              <a:t>: This method uses computational algorithms to identify genes based on DNA sequence features like open reading frames (ORFs), splice sites, start and stop codons, and promoter regions. Tools like </a:t>
            </a:r>
            <a:r>
              <a:rPr lang="en-US" sz="2000" b="1" dirty="0">
                <a:latin typeface="Calibri" panose="020F0502020204030204" pitchFamily="34" charset="0"/>
                <a:ea typeface="Calibri" panose="020F0502020204030204" pitchFamily="34" charset="0"/>
                <a:cs typeface="Calibri" panose="020F0502020204030204" pitchFamily="34" charset="0"/>
              </a:rPr>
              <a:t>AUGUSTUS</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Glimmer</a:t>
            </a:r>
            <a:r>
              <a:rPr lang="en-US" sz="2000" dirty="0">
                <a:latin typeface="Calibri" panose="020F0502020204030204" pitchFamily="34" charset="0"/>
                <a:ea typeface="Calibri" panose="020F0502020204030204" pitchFamily="34" charset="0"/>
                <a:cs typeface="Calibri" panose="020F0502020204030204" pitchFamily="34" charset="0"/>
              </a:rPr>
              <a:t>, or </a:t>
            </a:r>
            <a:r>
              <a:rPr lang="en-US" sz="2000" b="1" dirty="0" err="1">
                <a:latin typeface="Calibri" panose="020F0502020204030204" pitchFamily="34" charset="0"/>
                <a:ea typeface="Calibri" panose="020F0502020204030204" pitchFamily="34" charset="0"/>
                <a:cs typeface="Calibri" panose="020F0502020204030204" pitchFamily="34" charset="0"/>
              </a:rPr>
              <a:t>GeneMark</a:t>
            </a:r>
            <a:r>
              <a:rPr lang="en-US" sz="2000" dirty="0">
                <a:latin typeface="Calibri" panose="020F0502020204030204" pitchFamily="34" charset="0"/>
                <a:ea typeface="Calibri" panose="020F0502020204030204" pitchFamily="34" charset="0"/>
                <a:cs typeface="Calibri" panose="020F0502020204030204" pitchFamily="34" charset="0"/>
              </a:rPr>
              <a:t> are commonly used.</a:t>
            </a:r>
          </a:p>
          <a:p>
            <a:pPr marL="742950" lvl="1" indent="-28575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Homology-Based Prediction</a:t>
            </a:r>
            <a:r>
              <a:rPr lang="en-US" sz="2000" dirty="0">
                <a:latin typeface="Calibri" panose="020F0502020204030204" pitchFamily="34" charset="0"/>
                <a:ea typeface="Calibri" panose="020F0502020204030204" pitchFamily="34" charset="0"/>
                <a:cs typeface="Calibri" panose="020F0502020204030204" pitchFamily="34" charset="0"/>
              </a:rPr>
              <a:t>: This method uses known genes from other organisms (e.g., closely related species) to identify similar genes in the genome being annotated. Tools like </a:t>
            </a:r>
            <a:r>
              <a:rPr lang="en-US" sz="2000" b="1" dirty="0">
                <a:latin typeface="Calibri" panose="020F0502020204030204" pitchFamily="34" charset="0"/>
                <a:ea typeface="Calibri" panose="020F0502020204030204" pitchFamily="34" charset="0"/>
                <a:cs typeface="Calibri" panose="020F0502020204030204" pitchFamily="34" charset="0"/>
              </a:rPr>
              <a:t>BLAST</a:t>
            </a:r>
            <a:r>
              <a:rPr lang="en-US" sz="2000" dirty="0">
                <a:latin typeface="Calibri" panose="020F0502020204030204" pitchFamily="34" charset="0"/>
                <a:ea typeface="Calibri" panose="020F0502020204030204" pitchFamily="34" charset="0"/>
                <a:cs typeface="Calibri" panose="020F0502020204030204" pitchFamily="34" charset="0"/>
              </a:rPr>
              <a:t> compare the new genome to well-annotated reference genomes.</a:t>
            </a:r>
          </a:p>
          <a:p>
            <a:r>
              <a:rPr lang="en-US" sz="2000" b="1" dirty="0">
                <a:latin typeface="Calibri" panose="020F0502020204030204" pitchFamily="34" charset="0"/>
                <a:ea typeface="Calibri" panose="020F0502020204030204" pitchFamily="34" charset="0"/>
                <a:cs typeface="Calibri" panose="020F0502020204030204" pitchFamily="34" charset="0"/>
              </a:rPr>
              <a:t>Transcriptome Evidence</a:t>
            </a:r>
            <a:r>
              <a:rPr lang="en-US" sz="20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RNA sequencing (RNA-seq) data is used to identify transcribed regions of the genome. By aligning RNA-seq reads to the genome, researchers can identify expressed genes and confirm gene models. This approach provides information about intron-exon boundaries, alternative splicing, and gene expression levels.</a:t>
            </a:r>
          </a:p>
          <a:p>
            <a:r>
              <a:rPr lang="en-US" sz="2000" b="1" dirty="0">
                <a:latin typeface="Calibri" panose="020F0502020204030204" pitchFamily="34" charset="0"/>
                <a:ea typeface="Calibri" panose="020F0502020204030204" pitchFamily="34" charset="0"/>
                <a:cs typeface="Calibri" panose="020F0502020204030204" pitchFamily="34" charset="0"/>
              </a:rPr>
              <a:t>Protein Evidence</a:t>
            </a:r>
            <a:r>
              <a:rPr lang="en-US" sz="20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Proteomics data (mass spectrometry of proteins) can also help verify gene predictions by linking DNA sequences to actual proteins being produced in the organism.</a:t>
            </a:r>
          </a:p>
        </p:txBody>
      </p:sp>
      <p:sp>
        <p:nvSpPr>
          <p:cNvPr id="4" name="TextBox 3">
            <a:extLst>
              <a:ext uri="{FF2B5EF4-FFF2-40B4-BE49-F238E27FC236}">
                <a16:creationId xmlns:a16="http://schemas.microsoft.com/office/drawing/2014/main" id="{048978EE-405A-0F0C-E839-943F48F4A1D6}"/>
              </a:ext>
            </a:extLst>
          </p:cNvPr>
          <p:cNvSpPr txBox="1"/>
          <p:nvPr/>
        </p:nvSpPr>
        <p:spPr>
          <a:xfrm>
            <a:off x="145143" y="902885"/>
            <a:ext cx="12039910" cy="707886"/>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Structural annotation focuses on identifying the physical elements within the genome, such as genes, exons, introns, and regulatory regions.</a:t>
            </a:r>
          </a:p>
        </p:txBody>
      </p:sp>
    </p:spTree>
    <p:extLst>
      <p:ext uri="{BB962C8B-B14F-4D97-AF65-F5344CB8AC3E}">
        <p14:creationId xmlns:p14="http://schemas.microsoft.com/office/powerpoint/2010/main" val="67524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What software do we use for genome annotation? </a:t>
            </a:r>
          </a:p>
        </p:txBody>
      </p:sp>
      <p:sp>
        <p:nvSpPr>
          <p:cNvPr id="3" name="TextBox 2">
            <a:extLst>
              <a:ext uri="{FF2B5EF4-FFF2-40B4-BE49-F238E27FC236}">
                <a16:creationId xmlns:a16="http://schemas.microsoft.com/office/drawing/2014/main" id="{56CD5873-27D2-2BCA-44C8-BC3D7504036D}"/>
              </a:ext>
            </a:extLst>
          </p:cNvPr>
          <p:cNvSpPr txBox="1"/>
          <p:nvPr/>
        </p:nvSpPr>
        <p:spPr>
          <a:xfrm>
            <a:off x="0" y="2297296"/>
            <a:ext cx="5645747" cy="3785652"/>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Sequencing diverse plant species of evolutionary, agricultural, and medicinal interest is becoming routine for even small groups - genome annotation and analysis is much less so. The MAKER-P pipeline is designed to make the annotation of novel plant genomes tractable for small groups with limited bioinformatics experience and resources, and faster and more transparent for large groups with more experience and resources. The MAKER-P pipeline generates species-specific repeat libraries, as well as structural annotations of protein coding genes, non-coding RNAs, and pseudogenes.</a:t>
            </a:r>
          </a:p>
        </p:txBody>
      </p:sp>
      <p:sp>
        <p:nvSpPr>
          <p:cNvPr id="4" name="TextBox 3">
            <a:extLst>
              <a:ext uri="{FF2B5EF4-FFF2-40B4-BE49-F238E27FC236}">
                <a16:creationId xmlns:a16="http://schemas.microsoft.com/office/drawing/2014/main" id="{048978EE-405A-0F0C-E839-943F48F4A1D6}"/>
              </a:ext>
            </a:extLst>
          </p:cNvPr>
          <p:cNvSpPr txBox="1"/>
          <p:nvPr/>
        </p:nvSpPr>
        <p:spPr>
          <a:xfrm>
            <a:off x="305110" y="1552515"/>
            <a:ext cx="4803918" cy="400110"/>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MAKER-P pipeline for genome annotation</a:t>
            </a:r>
          </a:p>
        </p:txBody>
      </p:sp>
      <p:pic>
        <p:nvPicPr>
          <p:cNvPr id="25602" name="Picture 2" descr="Details are in the caption following the image">
            <a:extLst>
              <a:ext uri="{FF2B5EF4-FFF2-40B4-BE49-F238E27FC236}">
                <a16:creationId xmlns:a16="http://schemas.microsoft.com/office/drawing/2014/main" id="{2E1526D2-BE29-057D-F58D-F65A7BF7D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9071" y="874370"/>
            <a:ext cx="5194300" cy="598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36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4" name="Picture 3">
            <a:extLst>
              <a:ext uri="{FF2B5EF4-FFF2-40B4-BE49-F238E27FC236}">
                <a16:creationId xmlns:a16="http://schemas.microsoft.com/office/drawing/2014/main" id="{B4FEA86A-709E-9CD9-43FF-C33D657E717C}"/>
              </a:ext>
            </a:extLst>
          </p:cNvPr>
          <p:cNvPicPr>
            <a:picLocks noChangeAspect="1"/>
          </p:cNvPicPr>
          <p:nvPr/>
        </p:nvPicPr>
        <p:blipFill>
          <a:blip r:embed="rId2"/>
          <a:stretch>
            <a:fillRect/>
          </a:stretch>
        </p:blipFill>
        <p:spPr>
          <a:xfrm>
            <a:off x="1266317" y="1954203"/>
            <a:ext cx="9924197" cy="3580758"/>
          </a:xfrm>
          <a:prstGeom prst="rect">
            <a:avLst/>
          </a:prstGeom>
        </p:spPr>
      </p:pic>
    </p:spTree>
    <p:extLst>
      <p:ext uri="{BB962C8B-B14F-4D97-AF65-F5344CB8AC3E}">
        <p14:creationId xmlns:p14="http://schemas.microsoft.com/office/powerpoint/2010/main" val="243232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What’s in a genome: Genes</a:t>
            </a:r>
          </a:p>
        </p:txBody>
      </p:sp>
      <p:sp>
        <p:nvSpPr>
          <p:cNvPr id="9" name="TextBox 8">
            <a:extLst>
              <a:ext uri="{FF2B5EF4-FFF2-40B4-BE49-F238E27FC236}">
                <a16:creationId xmlns:a16="http://schemas.microsoft.com/office/drawing/2014/main" id="{2DEE7076-8F0B-F3B2-D017-AE8ECAE8BDEF}"/>
              </a:ext>
            </a:extLst>
          </p:cNvPr>
          <p:cNvSpPr txBox="1"/>
          <p:nvPr/>
        </p:nvSpPr>
        <p:spPr>
          <a:xfrm>
            <a:off x="-1" y="5040112"/>
            <a:ext cx="12185053" cy="830997"/>
          </a:xfrm>
          <a:prstGeom prst="rect">
            <a:avLst/>
          </a:prstGeom>
          <a:noFill/>
        </p:spPr>
        <p:txBody>
          <a:bodyPr wrap="square">
            <a:spAutoFit/>
          </a:bodyPr>
          <a:lstStyle/>
          <a:p>
            <a:r>
              <a:rPr lang="en-US" sz="2400" kern="0" dirty="0">
                <a:latin typeface="Calibri" panose="020F0502020204030204" pitchFamily="34" charset="0"/>
                <a:ea typeface="Calibri" panose="020F0502020204030204" pitchFamily="34" charset="0"/>
              </a:rPr>
              <a:t>The average plant gene is ~2,000-5,000 bp and contains 4-6 exons. Genes can also be a few hundred base pairs with a single exon.  </a:t>
            </a:r>
            <a:endParaRPr lang="en-US" sz="2400" dirty="0"/>
          </a:p>
        </p:txBody>
      </p:sp>
      <p:pic>
        <p:nvPicPr>
          <p:cNvPr id="2056" name="Picture 8" descr="Basic eukaryotic gene structure">
            <a:extLst>
              <a:ext uri="{FF2B5EF4-FFF2-40B4-BE49-F238E27FC236}">
                <a16:creationId xmlns:a16="http://schemas.microsoft.com/office/drawing/2014/main" id="{B7AB6AC6-E87E-7F36-F39C-C55C0085E7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 b="20377"/>
          <a:stretch/>
        </p:blipFill>
        <p:spPr bwMode="auto">
          <a:xfrm>
            <a:off x="-61003" y="801445"/>
            <a:ext cx="12253003" cy="40390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978539-8251-0A5A-0588-A168FD90E709}"/>
              </a:ext>
            </a:extLst>
          </p:cNvPr>
          <p:cNvSpPr txBox="1"/>
          <p:nvPr/>
        </p:nvSpPr>
        <p:spPr>
          <a:xfrm>
            <a:off x="-61003" y="5925562"/>
            <a:ext cx="12398146" cy="830997"/>
          </a:xfrm>
          <a:prstGeom prst="rect">
            <a:avLst/>
          </a:prstGeom>
          <a:noFill/>
        </p:spPr>
        <p:txBody>
          <a:bodyPr wrap="square">
            <a:spAutoFit/>
          </a:bodyPr>
          <a:lstStyle/>
          <a:p>
            <a:r>
              <a:rPr lang="en-US" sz="2400" kern="0" dirty="0">
                <a:latin typeface="Calibri" panose="020F0502020204030204" pitchFamily="34" charset="0"/>
                <a:ea typeface="Calibri" panose="020F0502020204030204" pitchFamily="34" charset="0"/>
              </a:rPr>
              <a:t>The largest eukaryotic gene is human Titin (a muscle protein) that’s 1.2 million base pairs has 363 exons, and 27,000 amino acids. We have almost a full pound of Titin protein in our bodies.  </a:t>
            </a:r>
            <a:endParaRPr lang="en-US" sz="2400" dirty="0"/>
          </a:p>
        </p:txBody>
      </p:sp>
    </p:spTree>
    <p:extLst>
      <p:ext uri="{BB962C8B-B14F-4D97-AF65-F5344CB8AC3E}">
        <p14:creationId xmlns:p14="http://schemas.microsoft.com/office/powerpoint/2010/main" val="20644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How many genes are in a typical plant genome?</a:t>
            </a:r>
          </a:p>
        </p:txBody>
      </p:sp>
      <p:sp>
        <p:nvSpPr>
          <p:cNvPr id="10" name="TextBox 9">
            <a:extLst>
              <a:ext uri="{FF2B5EF4-FFF2-40B4-BE49-F238E27FC236}">
                <a16:creationId xmlns:a16="http://schemas.microsoft.com/office/drawing/2014/main" id="{D5978539-8251-0A5A-0588-A168FD90E709}"/>
              </a:ext>
            </a:extLst>
          </p:cNvPr>
          <p:cNvSpPr txBox="1"/>
          <p:nvPr/>
        </p:nvSpPr>
        <p:spPr>
          <a:xfrm>
            <a:off x="459665" y="1694648"/>
            <a:ext cx="11507363" cy="4154984"/>
          </a:xfrm>
          <a:prstGeom prst="rect">
            <a:avLst/>
          </a:prstGeom>
          <a:noFill/>
        </p:spPr>
        <p:txBody>
          <a:bodyPr wrap="square">
            <a:spAutoFit/>
          </a:bodyPr>
          <a:lstStyle/>
          <a:p>
            <a:r>
              <a:rPr lang="en-US" sz="2400" b="1" dirty="0"/>
              <a:t>Small Genomes</a:t>
            </a:r>
            <a:r>
              <a:rPr lang="en-US" sz="2400" dirty="0"/>
              <a:t>: Plants like </a:t>
            </a:r>
            <a:r>
              <a:rPr lang="en-US" sz="2400" i="1" dirty="0"/>
              <a:t>Arabidopsis thaliana</a:t>
            </a:r>
            <a:r>
              <a:rPr lang="en-US" sz="2400" dirty="0"/>
              <a:t> (a model plant with one of the smallest genomes among flowering plants) have about </a:t>
            </a:r>
            <a:r>
              <a:rPr lang="en-US" sz="2400" b="1" dirty="0"/>
              <a:t>27,000 genes</a:t>
            </a:r>
            <a:r>
              <a:rPr lang="en-US" sz="2400" dirty="0"/>
              <a:t>.</a:t>
            </a:r>
          </a:p>
          <a:p>
            <a:endParaRPr lang="en-US" sz="2400" dirty="0"/>
          </a:p>
          <a:p>
            <a:r>
              <a:rPr lang="en-US" sz="2400" b="1" dirty="0"/>
              <a:t>Medium-Sized Genomes</a:t>
            </a:r>
            <a:r>
              <a:rPr lang="en-US" sz="2400" dirty="0"/>
              <a:t>: Plants like rice (</a:t>
            </a:r>
            <a:r>
              <a:rPr lang="en-US" sz="2400" i="1" dirty="0"/>
              <a:t>Oryza sativa</a:t>
            </a:r>
            <a:r>
              <a:rPr lang="en-US" sz="2400" dirty="0"/>
              <a:t>), which has a moderately sized genome, contain around </a:t>
            </a:r>
            <a:r>
              <a:rPr lang="en-US" sz="2400" b="1" dirty="0"/>
              <a:t>35,000 to 40,000 genes</a:t>
            </a:r>
            <a:r>
              <a:rPr lang="en-US" sz="2400" dirty="0"/>
              <a:t>.</a:t>
            </a:r>
          </a:p>
          <a:p>
            <a:endParaRPr lang="en-US" sz="2400" dirty="0"/>
          </a:p>
          <a:p>
            <a:r>
              <a:rPr lang="en-US" sz="2400" b="1" dirty="0"/>
              <a:t>Larger Genomes</a:t>
            </a:r>
            <a:r>
              <a:rPr lang="en-US" sz="2400" dirty="0"/>
              <a:t>: Maize (</a:t>
            </a:r>
            <a:r>
              <a:rPr lang="en-US" sz="2400" i="1" dirty="0" err="1"/>
              <a:t>Zea</a:t>
            </a:r>
            <a:r>
              <a:rPr lang="en-US" sz="2400" i="1" dirty="0"/>
              <a:t> mays</a:t>
            </a:r>
            <a:r>
              <a:rPr lang="en-US" sz="2400" dirty="0"/>
              <a:t>) has a large genome with an ancient polyploidy event and has around </a:t>
            </a:r>
            <a:r>
              <a:rPr lang="en-US" sz="2400" b="1" dirty="0"/>
              <a:t>40,000 to 50,000 genes</a:t>
            </a:r>
            <a:r>
              <a:rPr lang="en-US" sz="2400" dirty="0"/>
              <a:t>.</a:t>
            </a:r>
          </a:p>
          <a:p>
            <a:endParaRPr lang="en-US" sz="2400" dirty="0"/>
          </a:p>
          <a:p>
            <a:r>
              <a:rPr lang="en-US" sz="2400" b="1" dirty="0"/>
              <a:t>Polyploid Plants</a:t>
            </a:r>
            <a:r>
              <a:rPr lang="en-US" sz="2400" dirty="0"/>
              <a:t>: Some polyploid species (such as wheat (6x), strawberry (8x), sugarcane (10-20x),  can have </a:t>
            </a:r>
            <a:r>
              <a:rPr lang="en-US" sz="2400" b="1" dirty="0"/>
              <a:t>100,000-300,000 genes.</a:t>
            </a:r>
          </a:p>
        </p:txBody>
      </p:sp>
    </p:spTree>
    <p:extLst>
      <p:ext uri="{BB962C8B-B14F-4D97-AF65-F5344CB8AC3E}">
        <p14:creationId xmlns:p14="http://schemas.microsoft.com/office/powerpoint/2010/main" val="123627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What are all these genes doing? </a:t>
            </a:r>
          </a:p>
        </p:txBody>
      </p:sp>
      <p:pic>
        <p:nvPicPr>
          <p:cNvPr id="2" name="Picture 2" descr="Figure 2">
            <a:extLst>
              <a:ext uri="{FF2B5EF4-FFF2-40B4-BE49-F238E27FC236}">
                <a16:creationId xmlns:a16="http://schemas.microsoft.com/office/drawing/2014/main" id="{C42B126B-7DDA-9282-C34D-A18919BDE0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32" r="12317" b="53227"/>
          <a:stretch/>
        </p:blipFill>
        <p:spPr bwMode="auto">
          <a:xfrm>
            <a:off x="-1" y="801443"/>
            <a:ext cx="6654801" cy="5171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5E3DC0-C744-2839-2F2B-83D4F3049BF5}"/>
              </a:ext>
            </a:extLst>
          </p:cNvPr>
          <p:cNvSpPr txBox="1"/>
          <p:nvPr/>
        </p:nvSpPr>
        <p:spPr>
          <a:xfrm>
            <a:off x="870858" y="6171730"/>
            <a:ext cx="4545540" cy="369332"/>
          </a:xfrm>
          <a:prstGeom prst="rect">
            <a:avLst/>
          </a:prstGeom>
          <a:noFill/>
        </p:spPr>
        <p:txBody>
          <a:bodyPr wrap="none" rtlCol="0">
            <a:spAutoFit/>
          </a:bodyPr>
          <a:lstStyle/>
          <a:p>
            <a:r>
              <a:rPr lang="en-US" dirty="0"/>
              <a:t>From the Arabidopsis genome paper in 2000</a:t>
            </a:r>
          </a:p>
        </p:txBody>
      </p:sp>
      <p:sp>
        <p:nvSpPr>
          <p:cNvPr id="5" name="TextBox 4">
            <a:extLst>
              <a:ext uri="{FF2B5EF4-FFF2-40B4-BE49-F238E27FC236}">
                <a16:creationId xmlns:a16="http://schemas.microsoft.com/office/drawing/2014/main" id="{B8741389-4F10-84E0-1CAC-429799A7BEFE}"/>
              </a:ext>
            </a:extLst>
          </p:cNvPr>
          <p:cNvSpPr txBox="1"/>
          <p:nvPr/>
        </p:nvSpPr>
        <p:spPr>
          <a:xfrm>
            <a:off x="6905171" y="1144433"/>
            <a:ext cx="5036458" cy="2677656"/>
          </a:xfrm>
          <a:prstGeom prst="rect">
            <a:avLst/>
          </a:prstGeom>
          <a:noFill/>
        </p:spPr>
        <p:txBody>
          <a:bodyPr wrap="square">
            <a:spAutoFit/>
          </a:bodyPr>
          <a:lstStyle/>
          <a:p>
            <a:pPr algn="ctr"/>
            <a:r>
              <a:rPr lang="en-US" sz="2400" b="0" i="0" dirty="0">
                <a:solidFill>
                  <a:srgbClr val="282828"/>
                </a:solidFill>
                <a:effectLst/>
                <a:latin typeface="Calibri" panose="020F0502020204030204" pitchFamily="34" charset="0"/>
                <a:ea typeface="Calibri" panose="020F0502020204030204" pitchFamily="34" charset="0"/>
                <a:cs typeface="Calibri" panose="020F0502020204030204" pitchFamily="34" charset="0"/>
              </a:rPr>
              <a:t>After the completion of the Arabidopsis genome sequence in 2000, a coordinated multinational effort was launched to “determine the function of every gene in Arabidopsis” by the year 2010. Named the </a:t>
            </a:r>
            <a:r>
              <a:rPr lang="en-US" sz="2400" b="1" i="0" dirty="0">
                <a:solidFill>
                  <a:srgbClr val="282828"/>
                </a:solidFill>
                <a:effectLst/>
                <a:latin typeface="Calibri" panose="020F0502020204030204" pitchFamily="34" charset="0"/>
                <a:ea typeface="Calibri" panose="020F0502020204030204" pitchFamily="34" charset="0"/>
                <a:cs typeface="Calibri" panose="020F0502020204030204" pitchFamily="34" charset="0"/>
              </a:rPr>
              <a:t>Arabidopsis 2010 program.</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4D3F93B-5F77-D4F3-6570-51BCF607BDBF}"/>
              </a:ext>
            </a:extLst>
          </p:cNvPr>
          <p:cNvSpPr txBox="1"/>
          <p:nvPr/>
        </p:nvSpPr>
        <p:spPr>
          <a:xfrm>
            <a:off x="6775604" y="3996490"/>
            <a:ext cx="5036458" cy="1569660"/>
          </a:xfrm>
          <a:prstGeom prst="rect">
            <a:avLst/>
          </a:prstGeom>
          <a:noFill/>
        </p:spPr>
        <p:txBody>
          <a:bodyPr wrap="square">
            <a:spAutoFit/>
          </a:bodyPr>
          <a:lstStyle/>
          <a:p>
            <a:pPr algn="ctr"/>
            <a:r>
              <a:rPr lang="en-US" sz="2400" b="0" i="0" dirty="0">
                <a:solidFill>
                  <a:srgbClr val="282828"/>
                </a:solidFill>
                <a:effectLst/>
                <a:latin typeface="Calibri" panose="020F0502020204030204" pitchFamily="34" charset="0"/>
                <a:ea typeface="Calibri" panose="020F0502020204030204" pitchFamily="34" charset="0"/>
                <a:cs typeface="Calibri" panose="020F0502020204030204" pitchFamily="34" charset="0"/>
              </a:rPr>
              <a:t>The program cost ~$300 million USD and was hugely successful, but the function of ~20-30% of Arabidopsis genes is still unknown.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501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Reasons for Unknown Gene Function:</a:t>
            </a:r>
          </a:p>
        </p:txBody>
      </p:sp>
      <p:sp>
        <p:nvSpPr>
          <p:cNvPr id="5" name="TextBox 4">
            <a:extLst>
              <a:ext uri="{FF2B5EF4-FFF2-40B4-BE49-F238E27FC236}">
                <a16:creationId xmlns:a16="http://schemas.microsoft.com/office/drawing/2014/main" id="{B8741389-4F10-84E0-1CAC-429799A7BEFE}"/>
              </a:ext>
            </a:extLst>
          </p:cNvPr>
          <p:cNvSpPr txBox="1"/>
          <p:nvPr/>
        </p:nvSpPr>
        <p:spPr>
          <a:xfrm>
            <a:off x="689428" y="1492777"/>
            <a:ext cx="10805886" cy="707886"/>
          </a:xfrm>
          <a:prstGeom prst="rect">
            <a:avLst/>
          </a:prstGeom>
          <a:noFill/>
        </p:spPr>
        <p:txBody>
          <a:bodyPr wrap="square">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Lack of Homology</a:t>
            </a:r>
            <a:r>
              <a:rPr lang="en-US" sz="2000" dirty="0">
                <a:latin typeface="Calibri" panose="020F0502020204030204" pitchFamily="34" charset="0"/>
                <a:ea typeface="Calibri" panose="020F0502020204030204" pitchFamily="34" charset="0"/>
                <a:cs typeface="Calibri" panose="020F0502020204030204" pitchFamily="34" charset="0"/>
              </a:rPr>
              <a:t>: Some genes may not have homologs in other well-studied species, making it difficult to infer their function based on sequence similarity.</a:t>
            </a:r>
          </a:p>
        </p:txBody>
      </p:sp>
      <p:sp>
        <p:nvSpPr>
          <p:cNvPr id="9" name="TextBox 8">
            <a:extLst>
              <a:ext uri="{FF2B5EF4-FFF2-40B4-BE49-F238E27FC236}">
                <a16:creationId xmlns:a16="http://schemas.microsoft.com/office/drawing/2014/main" id="{81578644-7227-760F-A8C4-B3FB68D8D3CD}"/>
              </a:ext>
            </a:extLst>
          </p:cNvPr>
          <p:cNvSpPr txBox="1"/>
          <p:nvPr/>
        </p:nvSpPr>
        <p:spPr>
          <a:xfrm>
            <a:off x="689428" y="2565421"/>
            <a:ext cx="10326915" cy="707886"/>
          </a:xfrm>
          <a:prstGeom prst="rect">
            <a:avLst/>
          </a:prstGeom>
          <a:noFill/>
        </p:spPr>
        <p:txBody>
          <a:bodyPr wrap="square">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Redundancy</a:t>
            </a:r>
            <a:r>
              <a:rPr lang="en-US" sz="2000" dirty="0">
                <a:latin typeface="Calibri" panose="020F0502020204030204" pitchFamily="34" charset="0"/>
                <a:ea typeface="Calibri" panose="020F0502020204030204" pitchFamily="34" charset="0"/>
                <a:cs typeface="Calibri" panose="020F0502020204030204" pitchFamily="34" charset="0"/>
              </a:rPr>
              <a:t>: Many plants, including </a:t>
            </a:r>
            <a:r>
              <a:rPr lang="en-US" sz="2000" i="1" dirty="0">
                <a:latin typeface="Calibri" panose="020F0502020204030204" pitchFamily="34" charset="0"/>
                <a:ea typeface="Calibri" panose="020F0502020204030204" pitchFamily="34" charset="0"/>
                <a:cs typeface="Calibri" panose="020F0502020204030204" pitchFamily="34" charset="0"/>
              </a:rPr>
              <a:t>Arabidopsis</a:t>
            </a:r>
            <a:r>
              <a:rPr lang="en-US" sz="2000" dirty="0">
                <a:latin typeface="Calibri" panose="020F0502020204030204" pitchFamily="34" charset="0"/>
                <a:ea typeface="Calibri" panose="020F0502020204030204" pitchFamily="34" charset="0"/>
                <a:cs typeface="Calibri" panose="020F0502020204030204" pitchFamily="34" charset="0"/>
              </a:rPr>
              <a:t>, have gene families where multiple genes can perform similar functions, making it hard to determine the specific role of individual genes.</a:t>
            </a:r>
          </a:p>
        </p:txBody>
      </p:sp>
      <p:sp>
        <p:nvSpPr>
          <p:cNvPr id="11" name="TextBox 10">
            <a:extLst>
              <a:ext uri="{FF2B5EF4-FFF2-40B4-BE49-F238E27FC236}">
                <a16:creationId xmlns:a16="http://schemas.microsoft.com/office/drawing/2014/main" id="{218CDCC1-F8F5-E4A1-5068-0FFFDE09E87B}"/>
              </a:ext>
            </a:extLst>
          </p:cNvPr>
          <p:cNvSpPr txBox="1"/>
          <p:nvPr/>
        </p:nvSpPr>
        <p:spPr>
          <a:xfrm>
            <a:off x="689427" y="3580601"/>
            <a:ext cx="10326915" cy="1015663"/>
          </a:xfrm>
          <a:prstGeom prst="rect">
            <a:avLst/>
          </a:prstGeom>
          <a:noFill/>
        </p:spPr>
        <p:txBody>
          <a:bodyPr wrap="square">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Conditional Expression</a:t>
            </a:r>
            <a:r>
              <a:rPr lang="en-US" sz="2000" dirty="0">
                <a:latin typeface="Calibri" panose="020F0502020204030204" pitchFamily="34" charset="0"/>
                <a:ea typeface="Calibri" panose="020F0502020204030204" pitchFamily="34" charset="0"/>
                <a:cs typeface="Calibri" panose="020F0502020204030204" pitchFamily="34" charset="0"/>
              </a:rPr>
              <a:t>: Some genes may only be expressed or active under certain environmental conditions or developmental stages, making their function hard to identify in typical laboratory conditions.</a:t>
            </a:r>
          </a:p>
        </p:txBody>
      </p:sp>
      <p:sp>
        <p:nvSpPr>
          <p:cNvPr id="13" name="TextBox 12">
            <a:extLst>
              <a:ext uri="{FF2B5EF4-FFF2-40B4-BE49-F238E27FC236}">
                <a16:creationId xmlns:a16="http://schemas.microsoft.com/office/drawing/2014/main" id="{9234319D-8CF2-58C3-63DE-6246D60B7297}"/>
              </a:ext>
            </a:extLst>
          </p:cNvPr>
          <p:cNvSpPr txBox="1"/>
          <p:nvPr/>
        </p:nvSpPr>
        <p:spPr>
          <a:xfrm>
            <a:off x="689427" y="4903558"/>
            <a:ext cx="10326915" cy="707886"/>
          </a:xfrm>
          <a:prstGeom prst="rect">
            <a:avLst/>
          </a:prstGeom>
          <a:noFill/>
        </p:spPr>
        <p:txBody>
          <a:bodyPr wrap="square">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Non-Coding RNAs</a:t>
            </a:r>
            <a:r>
              <a:rPr lang="en-US" sz="2000" dirty="0">
                <a:latin typeface="Calibri" panose="020F0502020204030204" pitchFamily="34" charset="0"/>
                <a:ea typeface="Calibri" panose="020F0502020204030204" pitchFamily="34" charset="0"/>
                <a:cs typeface="Calibri" panose="020F0502020204030204" pitchFamily="34" charset="0"/>
              </a:rPr>
              <a:t>: Some regions previously thought to be "genes" might actually encode non-coding RNAs, and their roles in gene regulation can be harder to discern.</a:t>
            </a:r>
          </a:p>
        </p:txBody>
      </p:sp>
    </p:spTree>
    <p:extLst>
      <p:ext uri="{BB962C8B-B14F-4D97-AF65-F5344CB8AC3E}">
        <p14:creationId xmlns:p14="http://schemas.microsoft.com/office/powerpoint/2010/main" val="134224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How conserved are genes? </a:t>
            </a:r>
          </a:p>
        </p:txBody>
      </p:sp>
      <p:sp>
        <p:nvSpPr>
          <p:cNvPr id="10" name="TextBox 9">
            <a:extLst>
              <a:ext uri="{FF2B5EF4-FFF2-40B4-BE49-F238E27FC236}">
                <a16:creationId xmlns:a16="http://schemas.microsoft.com/office/drawing/2014/main" id="{D5978539-8251-0A5A-0588-A168FD90E709}"/>
              </a:ext>
            </a:extLst>
          </p:cNvPr>
          <p:cNvSpPr txBox="1"/>
          <p:nvPr/>
        </p:nvSpPr>
        <p:spPr>
          <a:xfrm>
            <a:off x="29339" y="1720840"/>
            <a:ext cx="3877018" cy="3570208"/>
          </a:xfrm>
          <a:prstGeom prst="rect">
            <a:avLst/>
          </a:prstGeom>
          <a:noFill/>
        </p:spPr>
        <p:txBody>
          <a:bodyPr wrap="square">
            <a:spAutoFit/>
          </a:bodyPr>
          <a:lstStyle/>
          <a:p>
            <a:pPr algn="ctr">
              <a:spcAft>
                <a:spcPts val="1200"/>
              </a:spcAft>
            </a:pPr>
            <a:r>
              <a:rPr lang="en-US" sz="2400" kern="0" dirty="0">
                <a:latin typeface="Calibri" panose="020F0502020204030204" pitchFamily="34" charset="0"/>
                <a:ea typeface="Calibri" panose="020F0502020204030204" pitchFamily="34" charset="0"/>
              </a:rPr>
              <a:t>Most genes are deeply conserved across the green lineage with ancestral origin hundreds of millions to billions of years old. </a:t>
            </a:r>
          </a:p>
          <a:p>
            <a:pPr algn="ctr">
              <a:spcAft>
                <a:spcPts val="1200"/>
              </a:spcAft>
            </a:pPr>
            <a:r>
              <a:rPr lang="en-US" sz="2400" kern="0" dirty="0">
                <a:latin typeface="Calibri" panose="020F0502020204030204" pitchFamily="34" charset="0"/>
                <a:ea typeface="Calibri" panose="020F0502020204030204" pitchFamily="34" charset="0"/>
              </a:rPr>
              <a:t>~8,800 conserved genes within the green lineage, ~10,000 in flowering plants (angiosperms)</a:t>
            </a:r>
            <a:endParaRPr lang="en-US" sz="2400" dirty="0"/>
          </a:p>
        </p:txBody>
      </p:sp>
      <p:pic>
        <p:nvPicPr>
          <p:cNvPr id="4098" name="Picture 2">
            <a:extLst>
              <a:ext uri="{FF2B5EF4-FFF2-40B4-BE49-F238E27FC236}">
                <a16:creationId xmlns:a16="http://schemas.microsoft.com/office/drawing/2014/main" id="{0D8503D8-E8D3-8871-B7BB-3940F9578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357" y="1152966"/>
            <a:ext cx="8256304" cy="529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17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Plant genes duplicate rapidly</a:t>
            </a:r>
          </a:p>
        </p:txBody>
      </p:sp>
      <p:sp>
        <p:nvSpPr>
          <p:cNvPr id="10" name="TextBox 9">
            <a:extLst>
              <a:ext uri="{FF2B5EF4-FFF2-40B4-BE49-F238E27FC236}">
                <a16:creationId xmlns:a16="http://schemas.microsoft.com/office/drawing/2014/main" id="{D5978539-8251-0A5A-0588-A168FD90E709}"/>
              </a:ext>
            </a:extLst>
          </p:cNvPr>
          <p:cNvSpPr txBox="1"/>
          <p:nvPr/>
        </p:nvSpPr>
        <p:spPr>
          <a:xfrm>
            <a:off x="40535" y="1060440"/>
            <a:ext cx="6066661" cy="2092881"/>
          </a:xfrm>
          <a:prstGeom prst="rect">
            <a:avLst/>
          </a:prstGeom>
          <a:noFill/>
        </p:spPr>
        <p:txBody>
          <a:bodyPr wrap="square">
            <a:spAutoFit/>
          </a:bodyPr>
          <a:lstStyle/>
          <a:p>
            <a:pPr algn="ctr">
              <a:spcAft>
                <a:spcPts val="1200"/>
              </a:spcAft>
            </a:pPr>
            <a:r>
              <a:rPr lang="en-US" sz="2400" kern="0" dirty="0">
                <a:latin typeface="Calibri" panose="020F0502020204030204" pitchFamily="34" charset="0"/>
                <a:ea typeface="Calibri" panose="020F0502020204030204" pitchFamily="34" charset="0"/>
              </a:rPr>
              <a:t>Most plant genes are found in gene families, groups with similar function and a shared common ancestor</a:t>
            </a:r>
          </a:p>
          <a:p>
            <a:pPr algn="ctr">
              <a:spcAft>
                <a:spcPts val="1200"/>
              </a:spcAft>
            </a:pPr>
            <a:r>
              <a:rPr lang="en-US" sz="2400" kern="0" dirty="0">
                <a:latin typeface="Calibri" panose="020F0502020204030204" pitchFamily="34" charset="0"/>
                <a:ea typeface="Calibri" panose="020F0502020204030204" pitchFamily="34" charset="0"/>
              </a:rPr>
              <a:t>Plant genes duplicate rapidly, through tandem, segmental, or whole genome duplications</a:t>
            </a:r>
            <a:endParaRPr lang="en-US" sz="2400" dirty="0"/>
          </a:p>
        </p:txBody>
      </p:sp>
      <p:pic>
        <p:nvPicPr>
          <p:cNvPr id="3" name="Picture 2">
            <a:extLst>
              <a:ext uri="{FF2B5EF4-FFF2-40B4-BE49-F238E27FC236}">
                <a16:creationId xmlns:a16="http://schemas.microsoft.com/office/drawing/2014/main" id="{5ABBD88C-5A43-CFE5-3FBA-F35531D4BDED}"/>
              </a:ext>
            </a:extLst>
          </p:cNvPr>
          <p:cNvPicPr>
            <a:picLocks noChangeAspect="1"/>
          </p:cNvPicPr>
          <p:nvPr/>
        </p:nvPicPr>
        <p:blipFill>
          <a:blip r:embed="rId2"/>
          <a:stretch>
            <a:fillRect/>
          </a:stretch>
        </p:blipFill>
        <p:spPr>
          <a:xfrm>
            <a:off x="6289035" y="968199"/>
            <a:ext cx="5896018" cy="5276889"/>
          </a:xfrm>
          <a:prstGeom prst="rect">
            <a:avLst/>
          </a:prstGeom>
        </p:spPr>
      </p:pic>
      <p:sp>
        <p:nvSpPr>
          <p:cNvPr id="5" name="TextBox 4">
            <a:extLst>
              <a:ext uri="{FF2B5EF4-FFF2-40B4-BE49-F238E27FC236}">
                <a16:creationId xmlns:a16="http://schemas.microsoft.com/office/drawing/2014/main" id="{3CC8F0C5-553E-872E-AC46-EE41AC5777A9}"/>
              </a:ext>
            </a:extLst>
          </p:cNvPr>
          <p:cNvSpPr txBox="1"/>
          <p:nvPr/>
        </p:nvSpPr>
        <p:spPr>
          <a:xfrm>
            <a:off x="131970" y="3441680"/>
            <a:ext cx="6157065" cy="3416320"/>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NBS-LRR Genes </a:t>
            </a:r>
            <a:r>
              <a:rPr lang="en-US" sz="2400" dirty="0">
                <a:latin typeface="Calibri" panose="020F0502020204030204" pitchFamily="34" charset="0"/>
                <a:ea typeface="Calibri" panose="020F0502020204030204" pitchFamily="34" charset="0"/>
                <a:cs typeface="Calibri" panose="020F0502020204030204" pitchFamily="34" charset="0"/>
              </a:rPr>
              <a:t>(Nucleotide-binding site-leucine-rich repeat). Involved in disease resistance ~</a:t>
            </a:r>
            <a:r>
              <a:rPr lang="en-US" sz="2400" b="1" dirty="0">
                <a:latin typeface="Calibri" panose="020F0502020204030204" pitchFamily="34" charset="0"/>
                <a:ea typeface="Calibri" panose="020F0502020204030204" pitchFamily="34" charset="0"/>
                <a:cs typeface="Calibri" panose="020F0502020204030204" pitchFamily="34" charset="0"/>
              </a:rPr>
              <a:t>100-2,000 genes</a:t>
            </a:r>
          </a:p>
          <a:p>
            <a:r>
              <a:rPr lang="en-US" sz="2400" b="1" dirty="0"/>
              <a:t>MYB transcription factors </a:t>
            </a:r>
            <a:r>
              <a:rPr lang="en-US" sz="2400" dirty="0"/>
              <a:t>regulate secondary metabolism, cell differentiation, stress responses. </a:t>
            </a:r>
            <a:r>
              <a:rPr lang="en-US" sz="2400" b="1" dirty="0"/>
              <a:t>~150-500 genes</a:t>
            </a:r>
          </a:p>
          <a:p>
            <a:r>
              <a:rPr lang="en-US" sz="2400" b="1" dirty="0">
                <a:latin typeface="Calibri" panose="020F0502020204030204" pitchFamily="34" charset="0"/>
                <a:ea typeface="Calibri" panose="020F0502020204030204" pitchFamily="34" charset="0"/>
                <a:cs typeface="Calibri" panose="020F0502020204030204" pitchFamily="34" charset="0"/>
              </a:rPr>
              <a:t>Cytochrome P450s </a:t>
            </a:r>
            <a:r>
              <a:rPr lang="en-US" sz="2400" dirty="0">
                <a:latin typeface="Calibri" panose="020F0502020204030204" pitchFamily="34" charset="0"/>
                <a:ea typeface="Calibri" panose="020F0502020204030204" pitchFamily="34" charset="0"/>
                <a:cs typeface="Calibri" panose="020F0502020204030204" pitchFamily="34" charset="0"/>
              </a:rPr>
              <a:t>involved in the </a:t>
            </a:r>
            <a:r>
              <a:rPr lang="en-US" sz="2400" dirty="0"/>
              <a:t>synthesis of secondary metabolites and detoxification </a:t>
            </a:r>
            <a:r>
              <a:rPr lang="en-US" sz="2400" b="1" dirty="0"/>
              <a:t>~250-2,000 genes </a:t>
            </a: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706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What else is in the genome?</a:t>
            </a:r>
          </a:p>
        </p:txBody>
      </p:sp>
      <p:pic>
        <p:nvPicPr>
          <p:cNvPr id="3" name="Picture 2">
            <a:extLst>
              <a:ext uri="{FF2B5EF4-FFF2-40B4-BE49-F238E27FC236}">
                <a16:creationId xmlns:a16="http://schemas.microsoft.com/office/drawing/2014/main" id="{FD3016AF-7433-4FD9-2EEF-B5B46E16D686}"/>
              </a:ext>
            </a:extLst>
          </p:cNvPr>
          <p:cNvPicPr>
            <a:picLocks noChangeAspect="1"/>
          </p:cNvPicPr>
          <p:nvPr/>
        </p:nvPicPr>
        <p:blipFill>
          <a:blip r:embed="rId2"/>
          <a:stretch>
            <a:fillRect/>
          </a:stretch>
        </p:blipFill>
        <p:spPr>
          <a:xfrm>
            <a:off x="6008553" y="1693716"/>
            <a:ext cx="6241504" cy="4431468"/>
          </a:xfrm>
          <a:prstGeom prst="rect">
            <a:avLst/>
          </a:prstGeom>
        </p:spPr>
      </p:pic>
      <p:sp>
        <p:nvSpPr>
          <p:cNvPr id="8" name="TextBox 7">
            <a:extLst>
              <a:ext uri="{FF2B5EF4-FFF2-40B4-BE49-F238E27FC236}">
                <a16:creationId xmlns:a16="http://schemas.microsoft.com/office/drawing/2014/main" id="{F3CBA41A-5194-FB8E-5742-F07085F7A34F}"/>
              </a:ext>
            </a:extLst>
          </p:cNvPr>
          <p:cNvSpPr txBox="1"/>
          <p:nvPr/>
        </p:nvSpPr>
        <p:spPr>
          <a:xfrm>
            <a:off x="8447315" y="6426743"/>
            <a:ext cx="2472408" cy="369332"/>
          </a:xfrm>
          <a:prstGeom prst="rect">
            <a:avLst/>
          </a:prstGeom>
          <a:noFill/>
        </p:spPr>
        <p:txBody>
          <a:bodyPr wrap="none" rtlCol="0">
            <a:spAutoFit/>
          </a:bodyPr>
          <a:lstStyle/>
          <a:p>
            <a:r>
              <a:rPr lang="en-US" dirty="0"/>
              <a:t>Kellis et al. 2014, PNAS</a:t>
            </a:r>
          </a:p>
        </p:txBody>
      </p:sp>
      <p:sp>
        <p:nvSpPr>
          <p:cNvPr id="9" name="TextBox 8">
            <a:extLst>
              <a:ext uri="{FF2B5EF4-FFF2-40B4-BE49-F238E27FC236}">
                <a16:creationId xmlns:a16="http://schemas.microsoft.com/office/drawing/2014/main" id="{2DEE7076-8F0B-F3B2-D017-AE8ECAE8BDEF}"/>
              </a:ext>
            </a:extLst>
          </p:cNvPr>
          <p:cNvSpPr txBox="1"/>
          <p:nvPr/>
        </p:nvSpPr>
        <p:spPr>
          <a:xfrm>
            <a:off x="22392" y="804602"/>
            <a:ext cx="12162661" cy="830997"/>
          </a:xfrm>
          <a:prstGeom prst="rect">
            <a:avLst/>
          </a:prstGeom>
          <a:noFill/>
        </p:spPr>
        <p:txBody>
          <a:bodyPr wrap="square">
            <a:spAutoFit/>
          </a:bodyPr>
          <a:lstStyle/>
          <a:p>
            <a:r>
              <a:rPr lang="en-US" sz="2400" kern="0" dirty="0">
                <a:latin typeface="Calibri" panose="020F0502020204030204" pitchFamily="34" charset="0"/>
                <a:ea typeface="Calibri" panose="020F0502020204030204" pitchFamily="34" charset="0"/>
              </a:rPr>
              <a:t>Genes (introns, exons, and UTRs) only make up 1-20% of a typical plant genome. What else is in there? </a:t>
            </a:r>
            <a:endParaRPr lang="en-US" sz="2400" dirty="0"/>
          </a:p>
        </p:txBody>
      </p:sp>
      <p:sp>
        <p:nvSpPr>
          <p:cNvPr id="4" name="TextBox 3">
            <a:extLst>
              <a:ext uri="{FF2B5EF4-FFF2-40B4-BE49-F238E27FC236}">
                <a16:creationId xmlns:a16="http://schemas.microsoft.com/office/drawing/2014/main" id="{182B53A8-1F07-EEE4-5F44-E8BFB90CD3E5}"/>
              </a:ext>
            </a:extLst>
          </p:cNvPr>
          <p:cNvSpPr txBox="1"/>
          <p:nvPr/>
        </p:nvSpPr>
        <p:spPr>
          <a:xfrm>
            <a:off x="22392" y="1689445"/>
            <a:ext cx="6128656" cy="5174686"/>
          </a:xfrm>
          <a:prstGeom prst="rect">
            <a:avLst/>
          </a:prstGeom>
          <a:noFill/>
        </p:spPr>
        <p:txBody>
          <a:bodyPr wrap="square">
            <a:spAutoFit/>
          </a:bodyPr>
          <a:lstStyle/>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Gene Regulatory Elements: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Promoters, Enhancers, Silencers, cis-Regulatory Elements regulate gene expression. </a:t>
            </a:r>
          </a:p>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Transposable Elements (TEs):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Retrotransposons and DNA Transposons make up over 50% of most genomes.</a:t>
            </a:r>
          </a:p>
          <a:p>
            <a:pPr marL="0" marR="0">
              <a:lnSpc>
                <a:spcPct val="107000"/>
              </a:lnSpc>
              <a:spcBef>
                <a:spcPts val="0"/>
              </a:spcBef>
              <a:spcAft>
                <a:spcPts val="800"/>
              </a:spcAft>
              <a:tabLst>
                <a:tab pos="457200" algn="l"/>
              </a:tabLs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Non-Coding RNAs (ncRNAs):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microRNAs (miRNAs), small interfering RNAs (siRNAs), Long Non-Coding RNAs (</a:t>
            </a:r>
            <a:r>
              <a:rPr lang="en-US" sz="1700" kern="100" dirty="0" err="1">
                <a:effectLst/>
                <a:latin typeface="Calibri" panose="020F0502020204030204" pitchFamily="34" charset="0"/>
                <a:ea typeface="Calibri" panose="020F0502020204030204" pitchFamily="34" charset="0"/>
                <a:cs typeface="Times New Roman" panose="02020603050405020304" pitchFamily="18" charset="0"/>
              </a:rPr>
              <a:t>lncRNAs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tRNAs, rRNAs, snRNAs.</a:t>
            </a:r>
          </a:p>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Repetitive DNA Sequences: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Simple Sequence Repeats (SSRs or microsatellites), Tandem Repeats,, Satellite DNA. </a:t>
            </a:r>
          </a:p>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Centromeres and Telomeres. Centromere repeats have thousands of 150-200 bp units, and Telomeres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(e.g., TTAGGG) are found at the end of chromosomes. </a:t>
            </a:r>
          </a:p>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Pseudogenes: Non-functional Gene Copies</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that are partial or have stop codons. </a:t>
            </a:r>
          </a:p>
          <a:p>
            <a:pPr marL="0" marR="0">
              <a:lnSpc>
                <a:spcPct val="107000"/>
              </a:lnSpc>
              <a:spcBef>
                <a:spcPts val="0"/>
              </a:spcBef>
              <a:spcAft>
                <a:spcPts val="800"/>
              </a:spcAft>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Mitochondrial and Chloroplast DNA: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Chunks of the Chloroplast and mitochondrial DNA can move to the nuclear genome. </a:t>
            </a:r>
          </a:p>
        </p:txBody>
      </p:sp>
    </p:spTree>
    <p:extLst>
      <p:ext uri="{BB962C8B-B14F-4D97-AF65-F5344CB8AC3E}">
        <p14:creationId xmlns:p14="http://schemas.microsoft.com/office/powerpoint/2010/main" val="283731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2084</TotalTime>
  <Words>1850</Words>
  <Application>Microsoft Office PowerPoint</Application>
  <PresentationFormat>Widescreen</PresentationFormat>
  <Paragraphs>104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Montserrat</vt:lpstr>
      <vt:lpstr>Office Theme</vt:lpstr>
      <vt:lpstr>The functional elements of genomes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 assembly</vt:lpstr>
      <vt:lpstr>Genome annotation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11</cp:revision>
  <dcterms:created xsi:type="dcterms:W3CDTF">2024-07-30T02:11:43Z</dcterms:created>
  <dcterms:modified xsi:type="dcterms:W3CDTF">2024-09-16T14:05:38Z</dcterms:modified>
</cp:coreProperties>
</file>